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8" r:id="rId5"/>
    <p:sldId id="274" r:id="rId6"/>
    <p:sldId id="259" r:id="rId7"/>
    <p:sldId id="275" r:id="rId8"/>
    <p:sldId id="260" r:id="rId9"/>
    <p:sldId id="276" r:id="rId10"/>
    <p:sldId id="277" r:id="rId11"/>
    <p:sldId id="279" r:id="rId12"/>
    <p:sldId id="280" r:id="rId13"/>
    <p:sldId id="281" r:id="rId14"/>
    <p:sldId id="282" r:id="rId15"/>
    <p:sldId id="283" r:id="rId16"/>
    <p:sldId id="261" r:id="rId17"/>
    <p:sldId id="262" r:id="rId18"/>
    <p:sldId id="284" r:id="rId19"/>
    <p:sldId id="263" r:id="rId20"/>
    <p:sldId id="264" r:id="rId21"/>
    <p:sldId id="265" r:id="rId22"/>
    <p:sldId id="285" r:id="rId23"/>
    <p:sldId id="286" r:id="rId24"/>
    <p:sldId id="287" r:id="rId25"/>
    <p:sldId id="288" r:id="rId26"/>
    <p:sldId id="299" r:id="rId27"/>
    <p:sldId id="289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 varScale="1">
        <p:scale>
          <a:sx n="69" d="100"/>
          <a:sy n="69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ajplegacy.physiology.org/cgi/content/abstract/202/5/872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gi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Lp2 – </a:t>
            </a:r>
            <a:r>
              <a:rPr lang="en-US" dirty="0" err="1" smtClean="0"/>
              <a:t>experimente</a:t>
            </a:r>
            <a:r>
              <a:rPr lang="en-US" dirty="0" smtClean="0"/>
              <a:t> de </a:t>
            </a:r>
            <a:r>
              <a:rPr lang="en-US" dirty="0" err="1" smtClean="0"/>
              <a:t>psihobiologie</a:t>
            </a:r>
            <a:r>
              <a:rPr lang="en-US" dirty="0" smtClean="0"/>
              <a:t> / </a:t>
            </a:r>
            <a:r>
              <a:rPr lang="en-US" dirty="0" err="1" smtClean="0"/>
              <a:t>psihologie</a:t>
            </a:r>
            <a:r>
              <a:rPr lang="en-US" dirty="0" smtClean="0"/>
              <a:t>/</a:t>
            </a:r>
            <a:r>
              <a:rPr lang="en-US" dirty="0" err="1" smtClean="0"/>
              <a:t>fiziologie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Activarea</a:t>
            </a:r>
            <a:r>
              <a:rPr lang="en-US" dirty="0" smtClean="0"/>
              <a:t> </a:t>
            </a:r>
            <a:r>
              <a:rPr lang="en-US" dirty="0" err="1" smtClean="0"/>
              <a:t>electrica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chimica</a:t>
            </a:r>
            <a:r>
              <a:rPr lang="en-US" dirty="0" smtClean="0"/>
              <a:t> a </a:t>
            </a:r>
            <a:r>
              <a:rPr lang="en-US" dirty="0" err="1" smtClean="0"/>
              <a:t>sistemului</a:t>
            </a:r>
            <a:r>
              <a:rPr lang="en-US" dirty="0" smtClean="0"/>
              <a:t> de </a:t>
            </a:r>
            <a:r>
              <a:rPr lang="en-US" dirty="0" err="1" smtClean="0"/>
              <a:t>recompensa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752600"/>
            <a:ext cx="3178254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228850"/>
            <a:ext cx="68580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39887"/>
            <a:ext cx="68580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78254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04800"/>
            <a:ext cx="4445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3206115"/>
            <a:ext cx="5410200" cy="365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3178254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79332" y="2819400"/>
            <a:ext cx="516466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0100" y="1639887"/>
            <a:ext cx="75438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REFLEXE NECONDITIONATE</a:t>
            </a:r>
            <a:br>
              <a:rPr lang="ro-RO" dirty="0" smtClean="0"/>
            </a:br>
            <a:r>
              <a:rPr lang="ro-RO" dirty="0" smtClean="0"/>
              <a:t>Vincent Dethier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86600" y="990600"/>
            <a:ext cx="19050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65760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435238"/>
            <a:ext cx="4943475" cy="44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79880"/>
            <a:ext cx="2438400" cy="2272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CODIFICAREA CHIMICĂ ÎN SISTEMUL NERVOS</a:t>
            </a:r>
            <a:br>
              <a:rPr lang="ro-RO" dirty="0" smtClean="0"/>
            </a:br>
            <a:r>
              <a:rPr lang="ro-RO" dirty="0" smtClean="0"/>
              <a:t>S.P. Grossman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http://ajplegacy.physiology.org/cgi/content/abstract/202/5/872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90800"/>
            <a:ext cx="670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3999"/>
            <a:ext cx="4953000" cy="367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000" dirty="0" smtClean="0"/>
              <a:t>CREIERUL UMAN: DUAL CORE</a:t>
            </a:r>
            <a:br>
              <a:rPr lang="ro-RO" sz="2000" dirty="0" smtClean="0"/>
            </a:br>
            <a:r>
              <a:rPr lang="ro-RO" sz="2000" dirty="0" smtClean="0"/>
              <a:t>Roger </a:t>
            </a:r>
            <a:r>
              <a:rPr lang="en-US" sz="2000" dirty="0" smtClean="0"/>
              <a:t>Wolcott </a:t>
            </a:r>
            <a:r>
              <a:rPr lang="ro-RO" sz="2000" dirty="0" smtClean="0"/>
              <a:t>Sperry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August 20, 1913 – April 17, 1994</a:t>
            </a: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52578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486400" y="160020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"Cerebral organization and behavior." </a:t>
            </a:r>
            <a:r>
              <a:rPr lang="en-US" i="1" dirty="0" smtClean="0"/>
              <a:t>Science</a:t>
            </a:r>
            <a:r>
              <a:rPr lang="en-US" dirty="0" smtClean="0"/>
              <a:t> 133: 1749-1757 (1961)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6289" y="3581401"/>
            <a:ext cx="394771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IMPULSUL NERVOS</a:t>
            </a:r>
            <a:br>
              <a:rPr lang="en-US" dirty="0" smtClean="0"/>
            </a:br>
            <a:r>
              <a:rPr lang="en-US" dirty="0" smtClean="0"/>
              <a:t>Hermann von Helmholtz</a:t>
            </a:r>
            <a:br>
              <a:rPr lang="en-US" dirty="0" smtClean="0"/>
            </a:br>
            <a:r>
              <a:rPr lang="en-US" sz="2200" dirty="0" smtClean="0"/>
              <a:t>(August 31, 1821 – September 8, 1894)</a:t>
            </a:r>
            <a:endParaRPr lang="en-US" sz="2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676400"/>
            <a:ext cx="21431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981200"/>
            <a:ext cx="3124200" cy="4624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CONFLICTUL INTERN</a:t>
            </a:r>
            <a:br>
              <a:rPr lang="en-US" dirty="0" smtClean="0"/>
            </a:br>
            <a:r>
              <a:rPr lang="en-US" dirty="0" smtClean="0"/>
              <a:t>Neal Miller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August 3, 1909 – March 23, 2002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914400"/>
            <a:ext cx="2362200" cy="268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286000"/>
            <a:ext cx="15621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MOTIVATIA AUTOREALIZARII</a:t>
            </a:r>
            <a:br>
              <a:rPr lang="en-US" sz="2400" dirty="0" smtClean="0"/>
            </a:br>
            <a:r>
              <a:rPr lang="en-US" sz="2400" dirty="0" smtClean="0"/>
              <a:t>David Clarence McClelland</a:t>
            </a:r>
            <a:br>
              <a:rPr lang="en-US" sz="2400" dirty="0" smtClean="0"/>
            </a:br>
            <a:r>
              <a:rPr lang="en-US" sz="2400" dirty="0" smtClean="0"/>
              <a:t> May 20 1917 – March 1998</a:t>
            </a:r>
            <a:endParaRPr lang="en-US" sz="24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8950" y="0"/>
            <a:ext cx="2305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1600200"/>
            <a:ext cx="419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The Achievement Motive</a:t>
            </a:r>
            <a:r>
              <a:rPr lang="en-US" dirty="0" smtClean="0"/>
              <a:t> (1953) </a:t>
            </a:r>
            <a:r>
              <a:rPr lang="en-US" i="1" dirty="0" smtClean="0"/>
              <a:t>The Achieving Society</a:t>
            </a:r>
            <a:r>
              <a:rPr lang="en-US" dirty="0" smtClean="0"/>
              <a:t> (1961) </a:t>
            </a:r>
            <a:r>
              <a:rPr lang="en-US" i="1" dirty="0" smtClean="0"/>
              <a:t>The Roots of Consciousness</a:t>
            </a:r>
            <a:r>
              <a:rPr lang="en-US" dirty="0" smtClean="0"/>
              <a:t> (1964) </a:t>
            </a:r>
            <a:r>
              <a:rPr lang="en-US" i="1" dirty="0" smtClean="0"/>
              <a:t>Power: The Inner Experience</a:t>
            </a:r>
            <a:r>
              <a:rPr lang="en-US" dirty="0" smtClean="0"/>
              <a:t> (1975) </a:t>
            </a:r>
            <a:r>
              <a:rPr lang="en-US" i="1" dirty="0" smtClean="0"/>
              <a:t>Human Motivation</a:t>
            </a:r>
            <a:r>
              <a:rPr lang="en-US" dirty="0" smtClean="0"/>
              <a:t> (1987)</a:t>
            </a:r>
            <a:endParaRPr lang="en-US" dirty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400" y="3581400"/>
            <a:ext cx="916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MOTIVATIA AUTOREALIZARII</a:t>
            </a:r>
            <a:br>
              <a:rPr lang="en-US" sz="2400" dirty="0" smtClean="0"/>
            </a:br>
            <a:r>
              <a:rPr lang="en-US" sz="2400" dirty="0" smtClean="0"/>
              <a:t>David Clarence McClelland</a:t>
            </a:r>
            <a:br>
              <a:rPr lang="en-US" sz="2400" dirty="0" smtClean="0"/>
            </a:br>
            <a:r>
              <a:rPr lang="en-US" sz="2400" dirty="0" smtClean="0"/>
              <a:t> May 20 1917 – March 1998</a:t>
            </a:r>
            <a:endParaRPr lang="en-US" sz="24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8950" y="0"/>
            <a:ext cx="2305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2610683"/>
            <a:ext cx="8839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McClelland suggested other characteristics and attitudes of achievement-motivated people: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achievement is more important than material or financial reward.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achieving the aim or task gives greater personal satisfaction than receiving praise or recognition.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financial reward is regarded as a measurement of success, not an end in itself.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security is not prime motivator, nor is status.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feedback is essential, because it enables measurement of success, not for reasons of praise or recognition (the implication here is that feedback must be reliable, quantifiable and factual).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achievement-motivated people constantly seek </a:t>
            </a:r>
            <a:r>
              <a:rPr lang="en-US" dirty="0" err="1" smtClean="0"/>
              <a:t>improvments</a:t>
            </a:r>
            <a:r>
              <a:rPr lang="en-US" dirty="0" smtClean="0"/>
              <a:t> and ways of doing things better.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achievement-motivated people will logically </a:t>
            </a:r>
            <a:r>
              <a:rPr lang="en-US" dirty="0" err="1" smtClean="0"/>
              <a:t>favour</a:t>
            </a:r>
            <a:r>
              <a:rPr lang="en-US" dirty="0" smtClean="0"/>
              <a:t> jobs and responsibilities that naturally satisfy their needs, </a:t>
            </a:r>
            <a:r>
              <a:rPr lang="en-US" dirty="0" err="1" smtClean="0"/>
              <a:t>ie</a:t>
            </a:r>
            <a:r>
              <a:rPr lang="en-US" dirty="0" smtClean="0"/>
              <a:t> offer flexibility and opportunity to set and achieve goals, </a:t>
            </a:r>
            <a:r>
              <a:rPr lang="en-US" dirty="0" err="1" smtClean="0"/>
              <a:t>eg</a:t>
            </a:r>
            <a:r>
              <a:rPr lang="en-US" dirty="0" smtClean="0"/>
              <a:t>., sales and business management, and entrepreneurial roles.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60324" y="0"/>
            <a:ext cx="428367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9432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3810000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21920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STUDIUL ASUPRA INSTINCTULUI</a:t>
            </a:r>
            <a:br>
              <a:rPr lang="ro-RO" dirty="0" smtClean="0"/>
            </a:br>
            <a:r>
              <a:rPr lang="ro-RO" dirty="0" smtClean="0"/>
              <a:t>Nikolaas Tinbergen</a:t>
            </a:r>
            <a:br>
              <a:rPr lang="ro-RO" dirty="0" smtClean="0"/>
            </a:br>
            <a:r>
              <a:rPr lang="da-DK" sz="2200" dirty="0" smtClean="0"/>
              <a:t>15 April 1907 – 21 December 1988</a:t>
            </a:r>
            <a:endParaRPr lang="en-US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219200"/>
            <a:ext cx="15430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752600"/>
            <a:ext cx="5715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4426266"/>
            <a:ext cx="5257800" cy="24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POVESTEA A DOU</a:t>
            </a:r>
            <a:r>
              <a:rPr lang="ro-RO" dirty="0" smtClean="0"/>
              <a:t>Ă</a:t>
            </a:r>
            <a:r>
              <a:rPr lang="en-US" dirty="0" smtClean="0"/>
              <a:t> MAME</a:t>
            </a:r>
            <a:br>
              <a:rPr lang="en-US" dirty="0" smtClean="0"/>
            </a:br>
            <a:r>
              <a:rPr lang="en-US" dirty="0" smtClean="0"/>
              <a:t>Harry Harlow (1905-1981)</a:t>
            </a:r>
            <a:r>
              <a:rPr lang="ro-RO" sz="2000" dirty="0" smtClean="0"/>
              <a:t/>
            </a:r>
            <a:br>
              <a:rPr lang="ro-RO" sz="2000" dirty="0" smtClean="0"/>
            </a:br>
            <a:r>
              <a:rPr lang="ro-RO" sz="2000" dirty="0" smtClean="0"/>
              <a:t>University of Wisconsin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371600"/>
            <a:ext cx="26955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133600"/>
            <a:ext cx="29226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905000"/>
            <a:ext cx="259801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PHILIP TEITELBAUM, ALAN EPSTEIN</a:t>
            </a:r>
            <a:br>
              <a:rPr lang="ro-RO" dirty="0" smtClean="0"/>
            </a:br>
            <a:r>
              <a:rPr lang="ro-RO" dirty="0" smtClean="0"/>
              <a:t>n.1928 / 1932-1994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Hipotalamusul, foamea şi setea</a:t>
            </a:r>
          </a:p>
          <a:p>
            <a:endParaRPr lang="ro-RO" dirty="0" smtClean="0"/>
          </a:p>
          <a:p>
            <a:r>
              <a:rPr lang="ro-RO" dirty="0" smtClean="0"/>
              <a:t>1.afagia şi adipsia</a:t>
            </a:r>
          </a:p>
          <a:p>
            <a:r>
              <a:rPr lang="ro-RO" dirty="0" smtClean="0"/>
              <a:t>2. anorexia şi adipsia</a:t>
            </a:r>
          </a:p>
          <a:p>
            <a:r>
              <a:rPr lang="ro-RO" dirty="0" smtClean="0"/>
              <a:t>3. adipsia şi deshidratarea ca urmare a adipsiei</a:t>
            </a:r>
          </a:p>
          <a:p>
            <a:r>
              <a:rPr lang="ro-RO" dirty="0" smtClean="0"/>
              <a:t>4.”vindecarea”</a:t>
            </a:r>
          </a:p>
          <a:p>
            <a:endParaRPr lang="ro-RO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COGNIŢIA ŞI EMOŢIA</a:t>
            </a:r>
            <a:br>
              <a:rPr lang="ro-RO" dirty="0" smtClean="0"/>
            </a:br>
            <a:r>
              <a:rPr lang="ro-RO" sz="2700" dirty="0" smtClean="0"/>
              <a:t>Stanley Schachter, Jerome E. Singer</a:t>
            </a:r>
            <a:br>
              <a:rPr lang="ro-RO" sz="2700" dirty="0" smtClean="0"/>
            </a:br>
            <a:r>
              <a:rPr lang="ro-RO" sz="2700" dirty="0" smtClean="0"/>
              <a:t>(1922 – 1997 / n. 1957)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Experimentul Uniformed Services University Bethesda, Maryland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8369" y="2438400"/>
            <a:ext cx="161563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86800" cy="1143000"/>
          </a:xfrm>
        </p:spPr>
        <p:txBody>
          <a:bodyPr>
            <a:noAutofit/>
          </a:bodyPr>
          <a:lstStyle/>
          <a:p>
            <a:r>
              <a:rPr lang="ro-RO" sz="2800" dirty="0" smtClean="0"/>
              <a:t>FOAMEA ŞI COGNIŢIA LA OM</a:t>
            </a:r>
            <a:br>
              <a:rPr lang="ro-RO" sz="2800" dirty="0" smtClean="0"/>
            </a:br>
            <a:r>
              <a:rPr lang="ro-RO" sz="2800" dirty="0" smtClean="0"/>
              <a:t>C. Peter Herman, Janet Polivy, Deborah Mack</a:t>
            </a:r>
            <a:br>
              <a:rPr lang="ro-RO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709160"/>
          </a:xfrm>
        </p:spPr>
        <p:txBody>
          <a:bodyPr/>
          <a:lstStyle/>
          <a:p>
            <a:r>
              <a:rPr lang="ro-RO" dirty="0" smtClean="0"/>
              <a:t>Testul Northwestern University,  Chicago</a:t>
            </a:r>
          </a:p>
          <a:p>
            <a:endParaRPr lang="ro-RO" dirty="0" smtClean="0"/>
          </a:p>
          <a:p>
            <a:r>
              <a:rPr lang="ro-RO" dirty="0" smtClean="0"/>
              <a:t>“damn it” effect</a:t>
            </a:r>
          </a:p>
          <a:p>
            <a:r>
              <a:rPr lang="ro-RO" dirty="0" smtClean="0"/>
              <a:t>pudding cognition effect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1371600"/>
            <a:ext cx="1381125" cy="1906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4150" y="3352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7425" y="0"/>
            <a:ext cx="4629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400" dirty="0" smtClean="0"/>
              <a:t>AUTOCONTROLUL, RECOMPENSA ÎNTÂRZIATĂ</a:t>
            </a:r>
            <a:br>
              <a:rPr lang="ro-RO" sz="2400" dirty="0" smtClean="0"/>
            </a:br>
            <a:r>
              <a:rPr lang="ro-RO" sz="2400" dirty="0" smtClean="0"/>
              <a:t>Walter Mischel n. 1930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Sistemul rece cognitiv (cortical)</a:t>
            </a:r>
          </a:p>
          <a:p>
            <a:r>
              <a:rPr lang="ro-RO" dirty="0" smtClean="0"/>
              <a:t>Sistemul fierbinte (emotiv)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5100" y="1066800"/>
            <a:ext cx="179029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LEGEA EFECTULUI</a:t>
            </a:r>
            <a:r>
              <a:rPr lang="ro-RO" sz="3600" dirty="0" smtClean="0"/>
              <a:t>, PRINCIPIUL ÎNTĂRIRII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en-US" dirty="0" smtClean="0"/>
              <a:t>Edward Thorndike</a:t>
            </a:r>
            <a:r>
              <a:rPr lang="ro-RO" dirty="0" smtClean="0"/>
              <a:t> (1874-1949)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53200" y="4267200"/>
            <a:ext cx="2590800" cy="194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1524000"/>
            <a:ext cx="1857375" cy="238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24000"/>
            <a:ext cx="699267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4303455"/>
            <a:ext cx="647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 smtClean="0">
                <a:solidFill>
                  <a:srgbClr val="FFFF00"/>
                </a:solidFill>
              </a:rPr>
              <a:t>Practica crează obiceiuri bune/rele</a:t>
            </a:r>
          </a:p>
          <a:p>
            <a:endParaRPr lang="ro-RO" sz="2000" dirty="0" smtClean="0">
              <a:solidFill>
                <a:srgbClr val="FFFF00"/>
              </a:solidFill>
            </a:endParaRPr>
          </a:p>
          <a:p>
            <a:r>
              <a:rPr lang="ro-RO" sz="2000" dirty="0" smtClean="0">
                <a:solidFill>
                  <a:srgbClr val="FFFF00"/>
                </a:solidFill>
              </a:rPr>
              <a:t>Legea exerciţiului (cu cât un răspuns se iveşte mai des legat de o situaţie, cu atât acesta este conectat mai puternic cu situaţia în cauză)</a:t>
            </a:r>
          </a:p>
          <a:p>
            <a:endParaRPr lang="ro-RO" sz="2000" dirty="0" smtClean="0">
              <a:solidFill>
                <a:srgbClr val="FFFF00"/>
              </a:solidFill>
            </a:endParaRPr>
          </a:p>
          <a:p>
            <a:r>
              <a:rPr lang="ro-RO" sz="2000" dirty="0" smtClean="0">
                <a:solidFill>
                  <a:srgbClr val="FFFF00"/>
                </a:solidFill>
              </a:rPr>
              <a:t>Disciplina formală, starea de satisfacţie, starea de insatisfacţie</a:t>
            </a:r>
            <a:endParaRPr 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CONDITIONAREA CLASICA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en-US" dirty="0" smtClean="0"/>
              <a:t>Ivan Pavlov</a:t>
            </a:r>
            <a:r>
              <a:rPr lang="ro-RO" dirty="0" smtClean="0"/>
              <a:t>, 1849-1936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SN, RN, SC, RC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8276" y="1524000"/>
            <a:ext cx="222662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332496"/>
            <a:ext cx="5667375" cy="452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MENTALITATEA MAIMUTELOR ANTROPOIDE</a:t>
            </a:r>
            <a:br>
              <a:rPr lang="en-US" sz="2800" dirty="0" smtClean="0"/>
            </a:br>
            <a:r>
              <a:rPr lang="en-US" sz="2800" dirty="0" smtClean="0"/>
              <a:t>Wolfgang Kohler</a:t>
            </a:r>
            <a:r>
              <a:rPr lang="ro-RO" sz="2800" dirty="0" smtClean="0"/>
              <a:t/>
            </a:r>
            <a:br>
              <a:rPr lang="ro-RO" sz="2800" dirty="0" smtClean="0"/>
            </a:br>
            <a:r>
              <a:rPr lang="ro-RO" sz="2800" dirty="0" smtClean="0"/>
              <a:t>1887-1967</a:t>
            </a:r>
            <a:endParaRPr 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838200"/>
            <a:ext cx="210483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4495800" cy="44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HARTILE COGNITIVE SI </a:t>
            </a:r>
            <a:r>
              <a:rPr lang="ro-RO" sz="3200" dirty="0" smtClean="0"/>
              <a:t>A</a:t>
            </a:r>
            <a:r>
              <a:rPr lang="en-US" sz="3200" dirty="0" smtClean="0"/>
              <a:t>NIMALELE</a:t>
            </a:r>
            <a:br>
              <a:rPr lang="en-US" sz="3200" dirty="0" smtClean="0"/>
            </a:br>
            <a:r>
              <a:rPr lang="en-US" sz="3200" dirty="0" smtClean="0"/>
              <a:t>Edward </a:t>
            </a:r>
            <a:r>
              <a:rPr lang="en-US" sz="3200" dirty="0" err="1" smtClean="0"/>
              <a:t>Tolman</a:t>
            </a:r>
            <a:r>
              <a:rPr lang="ro-RO" sz="3200" dirty="0" smtClean="0"/>
              <a:t> (1886-1959)</a:t>
            </a:r>
            <a:endParaRPr lang="en-US" sz="32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41529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676400"/>
            <a:ext cx="37719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748775"/>
            <a:ext cx="3581400" cy="31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5129212"/>
            <a:ext cx="1469599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CONDITIONAREA OPERANTA</a:t>
            </a:r>
            <a:br>
              <a:rPr lang="en-US" sz="3200" dirty="0" smtClean="0"/>
            </a:br>
            <a:r>
              <a:rPr lang="en-US" sz="3200" dirty="0" err="1" smtClean="0"/>
              <a:t>Burrhus</a:t>
            </a:r>
            <a:r>
              <a:rPr lang="en-US" sz="3200" dirty="0" smtClean="0"/>
              <a:t> F. Skinner</a:t>
            </a:r>
            <a:r>
              <a:rPr lang="ro-RO" sz="3200" dirty="0" smtClean="0"/>
              <a:t> (1904-1990)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1371600"/>
            <a:ext cx="1600200" cy="232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AVERSIUNEA CONDITIONATA FATA DE GUST</a:t>
            </a:r>
            <a:br>
              <a:rPr lang="en-US" dirty="0" smtClean="0"/>
            </a:br>
            <a:r>
              <a:rPr lang="en-US" dirty="0" smtClean="0"/>
              <a:t>John Garcia</a:t>
            </a:r>
            <a:r>
              <a:rPr lang="ro-RO" dirty="0" smtClean="0"/>
              <a:t> (n.1917)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1600200"/>
            <a:ext cx="16097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IMITATIA SI INVATATREA SOCIALA</a:t>
            </a:r>
            <a:br>
              <a:rPr lang="en-US" dirty="0" smtClean="0"/>
            </a:br>
            <a:r>
              <a:rPr lang="en-US" dirty="0" smtClean="0"/>
              <a:t>Albert </a:t>
            </a:r>
            <a:r>
              <a:rPr lang="en-US" dirty="0" err="1" smtClean="0"/>
              <a:t>Bandura</a:t>
            </a:r>
            <a:r>
              <a:rPr lang="en-US" dirty="0" smtClean="0"/>
              <a:t> (n. 1925)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autoeficienta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1981200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TEORIA INVATARII IN CLINICA</a:t>
            </a:r>
            <a:br>
              <a:rPr lang="en-US" dirty="0" smtClean="0"/>
            </a:br>
            <a:r>
              <a:rPr lang="en-US" dirty="0" smtClean="0"/>
              <a:t>Gordon Paul (n. 1935)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Theory of systematic </a:t>
            </a:r>
            <a:r>
              <a:rPr lang="en-US" dirty="0" err="1" smtClean="0"/>
              <a:t>desensitisation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1447800"/>
            <a:ext cx="20574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NEPUTINTA INVATATA</a:t>
            </a:r>
            <a:br>
              <a:rPr lang="en-US" dirty="0" smtClean="0"/>
            </a:br>
            <a:r>
              <a:rPr lang="en-US" dirty="0" smtClean="0"/>
              <a:t>Martin Seligman, n. 1942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learnt hopelessness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75" y="1295400"/>
            <a:ext cx="26003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991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dirty="0" smtClean="0"/>
              <a:t>LOCALIZAREA CENTRULUI VORBIRII IN CREIER </a:t>
            </a:r>
            <a:br>
              <a:rPr lang="en-US" sz="3100" dirty="0" smtClean="0"/>
            </a:br>
            <a:r>
              <a:rPr lang="en-US" sz="3100" dirty="0" smtClean="0"/>
              <a:t>Paul </a:t>
            </a:r>
            <a:r>
              <a:rPr lang="en-US" sz="3100" dirty="0" err="1" smtClean="0"/>
              <a:t>Broca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28 June 1824 – 9 July 1880</a:t>
            </a:r>
            <a:br>
              <a:rPr lang="en-US" sz="2200" dirty="0" smtClean="0"/>
            </a:br>
            <a:r>
              <a:rPr lang="en-US" sz="2200" i="1" dirty="0" err="1" smtClean="0"/>
              <a:t>afazie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expresiva</a:t>
            </a:r>
            <a:r>
              <a:rPr lang="en-US" sz="2200" i="1" dirty="0" smtClean="0"/>
              <a:t> (</a:t>
            </a:r>
            <a:r>
              <a:rPr lang="en-US" sz="2200" i="1" dirty="0" err="1" smtClean="0"/>
              <a:t>afemie</a:t>
            </a:r>
            <a:r>
              <a:rPr lang="en-US" sz="2200" i="1" dirty="0" smtClean="0"/>
              <a:t>) – </a:t>
            </a:r>
            <a:r>
              <a:rPr lang="en-US" sz="2200" i="1" dirty="0" err="1" smtClean="0"/>
              <a:t>disprozodie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senzitiva</a:t>
            </a:r>
            <a:r>
              <a:rPr lang="en-US" sz="2200" i="1" dirty="0" smtClean="0"/>
              <a:t>                         </a:t>
            </a:r>
            <a:endParaRPr lang="en-US" sz="2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53200" y="914400"/>
            <a:ext cx="2335876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4191000"/>
            <a:ext cx="38766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76600"/>
            <a:ext cx="3657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COSTURILE RECOMPENSEI – INCENTIVES</a:t>
            </a:r>
            <a:br>
              <a:rPr lang="en-US" sz="2800" dirty="0" smtClean="0"/>
            </a:br>
            <a:r>
              <a:rPr lang="en-US" sz="2800" dirty="0" smtClean="0"/>
              <a:t>Mark Roger </a:t>
            </a:r>
            <a:r>
              <a:rPr lang="en-US" sz="2800" dirty="0" err="1" smtClean="0"/>
              <a:t>Lepper</a:t>
            </a:r>
            <a:r>
              <a:rPr lang="en-US" sz="2800" dirty="0" smtClean="0"/>
              <a:t>, n.1944</a:t>
            </a:r>
            <a:br>
              <a:rPr lang="en-US" sz="2800" dirty="0" smtClean="0"/>
            </a:br>
            <a:r>
              <a:rPr lang="en-US" sz="2800" dirty="0" smtClean="0"/>
              <a:t>David Greene, n. 1945</a:t>
            </a:r>
            <a:br>
              <a:rPr lang="en-US" sz="2800" dirty="0" smtClean="0"/>
            </a:br>
            <a:r>
              <a:rPr lang="en-US" sz="2800" dirty="0" smtClean="0"/>
              <a:t>Richard E. </a:t>
            </a:r>
            <a:r>
              <a:rPr lang="en-US" sz="2800" dirty="0" err="1" smtClean="0"/>
              <a:t>Nisbett</a:t>
            </a:r>
            <a:r>
              <a:rPr lang="en-US" sz="2800" dirty="0" smtClean="0"/>
              <a:t>, n. 1941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1600200"/>
            <a:ext cx="16097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DESPRE FUNDAMENTELE MEMORIEI </a:t>
            </a:r>
            <a:br>
              <a:rPr lang="en-US" dirty="0" smtClean="0"/>
            </a:br>
            <a:r>
              <a:rPr lang="en-US" dirty="0" smtClean="0"/>
              <a:t>Hermann </a:t>
            </a:r>
            <a:r>
              <a:rPr lang="en-US" dirty="0" err="1" smtClean="0"/>
              <a:t>Ebbinghaus</a:t>
            </a:r>
            <a:r>
              <a:rPr lang="en-US" dirty="0" smtClean="0"/>
              <a:t> (1850-1909)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1752600"/>
            <a:ext cx="201903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517904"/>
            <a:ext cx="5562600" cy="5340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INTELESUL SI MEMORIA</a:t>
            </a:r>
            <a:br>
              <a:rPr lang="en-US" dirty="0" smtClean="0"/>
            </a:br>
            <a:r>
              <a:rPr lang="en-US" dirty="0" smtClean="0"/>
              <a:t>Frederic Bartlett (1886-1969)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524000"/>
            <a:ext cx="3097015" cy="377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CAZUL H.M.</a:t>
            </a:r>
            <a:br>
              <a:rPr lang="en-US" dirty="0" smtClean="0"/>
            </a:br>
            <a:r>
              <a:rPr lang="en-US" dirty="0" smtClean="0"/>
              <a:t>Brenda Milner (n. 1918)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1981200"/>
            <a:ext cx="1828800" cy="240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D:\Documents and Settings\sabin\Desktop\Tower_of_Hanoi_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387204"/>
            <a:ext cx="4191000" cy="1637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UITAREA DE SCURTA DURATA</a:t>
            </a:r>
            <a:br>
              <a:rPr lang="en-US" dirty="0" smtClean="0"/>
            </a:br>
            <a:r>
              <a:rPr lang="en-US" dirty="0" smtClean="0"/>
              <a:t>Lloyd &amp; Margaret Peterson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INTREBARILE DIRECTIONATE SI FALSELE AMINTIRI</a:t>
            </a:r>
            <a:br>
              <a:rPr lang="en-US" dirty="0" smtClean="0"/>
            </a:br>
            <a:r>
              <a:rPr lang="en-US" dirty="0" smtClean="0"/>
              <a:t>Elizabeth Loftus (n. 1944)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1676400"/>
            <a:ext cx="20193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MEMORIA DEPENDENTA DE STARE</a:t>
            </a:r>
            <a:br>
              <a:rPr lang="en-US" dirty="0" smtClean="0"/>
            </a:br>
            <a:r>
              <a:rPr lang="en-US" dirty="0" smtClean="0"/>
              <a:t>Gordon Bower (n. 1932)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905000"/>
            <a:ext cx="22479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STRUCTURA MEMORIEI SEMANTICE</a:t>
            </a:r>
            <a:br>
              <a:rPr lang="en-US" sz="3200" dirty="0" smtClean="0"/>
            </a:br>
            <a:r>
              <a:rPr lang="en-US" sz="3200" dirty="0" smtClean="0"/>
              <a:t>Allan M. Collins (n. 1937), Ross M. </a:t>
            </a:r>
            <a:r>
              <a:rPr lang="en-US" sz="3200" dirty="0" err="1" smtClean="0"/>
              <a:t>Quillian</a:t>
            </a:r>
            <a:r>
              <a:rPr lang="en-US" sz="3200" dirty="0" smtClean="0"/>
              <a:t> (n. 1931)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8229600" cy="435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TIMPUL DE REACTIE</a:t>
            </a:r>
            <a:br>
              <a:rPr lang="en-US" dirty="0" smtClean="0"/>
            </a:br>
            <a:r>
              <a:rPr lang="en-US" dirty="0" err="1" smtClean="0"/>
              <a:t>Fraciscus</a:t>
            </a:r>
            <a:r>
              <a:rPr lang="en-US" dirty="0" smtClean="0"/>
              <a:t> C</a:t>
            </a:r>
            <a:r>
              <a:rPr lang="en-US" dirty="0" smtClean="0"/>
              <a:t>ornelius </a:t>
            </a:r>
            <a:r>
              <a:rPr lang="en-US" dirty="0" smtClean="0"/>
              <a:t> </a:t>
            </a:r>
            <a:r>
              <a:rPr lang="en-US" dirty="0" err="1" smtClean="0"/>
              <a:t>Donders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(1818-1889)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upload.wikimedia.org/wikipedia/commons/thumb/2/23/Donders%2C_Franciscus_Cornelis_%281818_-_1889%29.jpg/230px-Donders%2C_Franciscus_Cornelis_%281818_-_1889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2057400"/>
            <a:ext cx="219075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Povestea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Hans </a:t>
            </a:r>
            <a:r>
              <a:rPr lang="en-US" dirty="0" err="1" smtClean="0"/>
              <a:t>cel</a:t>
            </a:r>
            <a:r>
              <a:rPr lang="en-US" dirty="0" smtClean="0"/>
              <a:t> </a:t>
            </a:r>
            <a:r>
              <a:rPr lang="en-US" dirty="0" err="1" smtClean="0"/>
              <a:t>Istet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Oskar </a:t>
            </a:r>
            <a:r>
              <a:rPr lang="en-US" dirty="0" err="1" smtClean="0"/>
              <a:t>Pfungst</a:t>
            </a:r>
            <a:r>
              <a:rPr lang="en-US" dirty="0" smtClean="0"/>
              <a:t> (1874-1932)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5538" name="Picture 2" descr="http://upload.wikimedia.org/wikipedia/commons/e/e3/CleverH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071226"/>
            <a:ext cx="4648200" cy="3120025"/>
          </a:xfrm>
          <a:prstGeom prst="rect">
            <a:avLst/>
          </a:prstGeom>
          <a:noFill/>
        </p:spPr>
      </p:pic>
      <p:pic>
        <p:nvPicPr>
          <p:cNvPr id="65540" name="Picture 4" descr="http://i56.photobucket.com/albums/g161/defrostindoors/history/clever_han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52600"/>
            <a:ext cx="4572000" cy="3362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Pacientul</a:t>
            </a:r>
            <a:r>
              <a:rPr lang="en-US" dirty="0" smtClean="0"/>
              <a:t> “Tan”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133600"/>
            <a:ext cx="393404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3657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Abraham Samuel </a:t>
            </a:r>
            <a:r>
              <a:rPr lang="en-US" dirty="0" err="1" smtClean="0"/>
              <a:t>Luchins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(1914-2005)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despre</a:t>
            </a:r>
            <a:r>
              <a:rPr lang="en-US" dirty="0" smtClean="0"/>
              <a:t> a nu </a:t>
            </a:r>
            <a:r>
              <a:rPr lang="en-US" dirty="0" err="1" smtClean="0"/>
              <a:t>fi</a:t>
            </a:r>
            <a:r>
              <a:rPr lang="en-US" dirty="0" smtClean="0"/>
              <a:t> </a:t>
            </a:r>
            <a:r>
              <a:rPr lang="en-US" dirty="0" err="1" smtClean="0"/>
              <a:t>lipsit</a:t>
            </a:r>
            <a:r>
              <a:rPr lang="en-US" dirty="0" smtClean="0"/>
              <a:t> de </a:t>
            </a:r>
            <a:r>
              <a:rPr lang="en-US" dirty="0" err="1" smtClean="0"/>
              <a:t>ratiune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1942: </a:t>
            </a:r>
            <a:r>
              <a:rPr lang="en-US" i="1" dirty="0" smtClean="0"/>
              <a:t>Mechanization in problem solving</a:t>
            </a:r>
            <a:r>
              <a:rPr lang="en-US" dirty="0" smtClean="0"/>
              <a:t>. In: </a:t>
            </a:r>
            <a:r>
              <a:rPr lang="en-US" i="1" dirty="0" smtClean="0"/>
              <a:t>Psychological Monographs 34</a:t>
            </a:r>
            <a:r>
              <a:rPr lang="en-US" dirty="0" smtClean="0"/>
              <a:t>, APA: Washington.</a:t>
            </a:r>
          </a:p>
          <a:p>
            <a:r>
              <a:rPr lang="en-US" dirty="0" smtClean="0"/>
              <a:t>1959: </a:t>
            </a:r>
            <a:r>
              <a:rPr lang="en-US" i="1" dirty="0" smtClean="0"/>
              <a:t>A Functional Approach To Training In Clinical Psychology</a:t>
            </a:r>
            <a:r>
              <a:rPr lang="en-US" dirty="0" smtClean="0"/>
              <a:t>. Thomas: Springfield.</a:t>
            </a:r>
          </a:p>
          <a:p>
            <a:endParaRPr lang="en-US" dirty="0"/>
          </a:p>
        </p:txBody>
      </p:sp>
      <p:pic>
        <p:nvPicPr>
          <p:cNvPr id="64514" name="Picture 2" descr="http://evans-experientialism.freewebspace.com/luchi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7475" y="4191000"/>
            <a:ext cx="2676525" cy="2381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George </a:t>
            </a:r>
            <a:r>
              <a:rPr lang="en-US" dirty="0" err="1" smtClean="0"/>
              <a:t>Armitage</a:t>
            </a:r>
            <a:r>
              <a:rPr lang="en-US" dirty="0" smtClean="0"/>
              <a:t> Miller (n. 1920)</a:t>
            </a:r>
            <a:br>
              <a:rPr lang="en-US" dirty="0" smtClean="0"/>
            </a:br>
            <a:r>
              <a:rPr lang="en-US" i="1" dirty="0" err="1" smtClean="0"/>
              <a:t>magicul</a:t>
            </a:r>
            <a:r>
              <a:rPr lang="en-US" i="1" dirty="0" smtClean="0"/>
              <a:t> </a:t>
            </a:r>
            <a:r>
              <a:rPr lang="en-US" i="1" dirty="0" err="1" smtClean="0"/>
              <a:t>numar</a:t>
            </a:r>
            <a:r>
              <a:rPr lang="en-US" i="1" dirty="0" smtClean="0"/>
              <a:t> </a:t>
            </a:r>
            <a:r>
              <a:rPr lang="en-US" i="1" dirty="0" err="1" smtClean="0"/>
              <a:t>sapte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Leon </a:t>
            </a:r>
            <a:r>
              <a:rPr lang="en-US" sz="2400" dirty="0" err="1" smtClean="0"/>
              <a:t>Festinger</a:t>
            </a:r>
            <a:r>
              <a:rPr lang="en-US" sz="2400" dirty="0" smtClean="0"/>
              <a:t> (1919-1989)</a:t>
            </a:r>
            <a:br>
              <a:rPr lang="en-US" sz="2400" dirty="0" smtClean="0"/>
            </a:br>
            <a:r>
              <a:rPr lang="en-US" sz="2400" dirty="0" smtClean="0"/>
              <a:t>James Merrill </a:t>
            </a:r>
            <a:r>
              <a:rPr lang="en-US" sz="2400" dirty="0" err="1" smtClean="0"/>
              <a:t>Carlsmith</a:t>
            </a:r>
            <a:r>
              <a:rPr lang="en-US" sz="2400" dirty="0" smtClean="0"/>
              <a:t> (1936-1985)</a:t>
            </a:r>
            <a:br>
              <a:rPr lang="en-US" sz="2400" dirty="0" smtClean="0"/>
            </a:br>
            <a:r>
              <a:rPr lang="en-US" sz="2400" i="1" dirty="0" err="1" smtClean="0"/>
              <a:t>disonanta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cognitiva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en-US" sz="2400" i="1" dirty="0" err="1" smtClean="0"/>
              <a:t>cand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profetia</a:t>
            </a:r>
            <a:r>
              <a:rPr lang="en-US" sz="2400" i="1" dirty="0" smtClean="0"/>
              <a:t> nu se </a:t>
            </a:r>
            <a:r>
              <a:rPr lang="en-US" sz="2400" i="1" dirty="0" err="1" smtClean="0"/>
              <a:t>adevereste</a:t>
            </a:r>
            <a:endParaRPr lang="en-US" sz="2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2466" name="Picture 2" descr="http://kiefer.pbworks.com/f/1225073966/ltn_max_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2590" y="1524000"/>
            <a:ext cx="1779959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Amos </a:t>
            </a:r>
            <a:r>
              <a:rPr lang="en-US" sz="3200" dirty="0" err="1" smtClean="0"/>
              <a:t>Tversky</a:t>
            </a:r>
            <a:r>
              <a:rPr lang="en-US" sz="3200" dirty="0" smtClean="0"/>
              <a:t> (1937-1996)</a:t>
            </a:r>
            <a:br>
              <a:rPr lang="en-US" sz="3200" dirty="0" smtClean="0"/>
            </a:br>
            <a:r>
              <a:rPr lang="en-US" sz="3200" dirty="0" smtClean="0"/>
              <a:t>Daniel </a:t>
            </a:r>
            <a:r>
              <a:rPr lang="en-US" sz="3200" dirty="0" err="1" smtClean="0"/>
              <a:t>Kahneman</a:t>
            </a:r>
            <a:r>
              <a:rPr lang="en-US" sz="3200" dirty="0" smtClean="0"/>
              <a:t> (n. 1934)</a:t>
            </a:r>
            <a:br>
              <a:rPr lang="en-US" sz="3200" dirty="0" smtClean="0"/>
            </a:br>
            <a:r>
              <a:rPr lang="en-US" sz="3200" i="1" dirty="0" err="1" smtClean="0"/>
              <a:t>despre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rationalitate</a:t>
            </a:r>
            <a:r>
              <a:rPr lang="en-US" sz="3200" i="1" dirty="0" smtClean="0"/>
              <a:t> </a:t>
            </a:r>
            <a:br>
              <a:rPr lang="en-US" sz="3200" i="1" dirty="0" smtClean="0"/>
            </a:br>
            <a:r>
              <a:rPr lang="en-US" sz="3200" i="1" dirty="0" err="1" smtClean="0"/>
              <a:t>si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incadrarea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deciziilor</a:t>
            </a:r>
            <a:endParaRPr lang="en-US" sz="3200" dirty="0"/>
          </a:p>
        </p:txBody>
      </p:sp>
      <p:pic>
        <p:nvPicPr>
          <p:cNvPr id="71682" name="Picture 2" descr="Amos Tversk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362200"/>
            <a:ext cx="2057400" cy="2511743"/>
          </a:xfrm>
          <a:prstGeom prst="rect">
            <a:avLst/>
          </a:prstGeom>
          <a:noFill/>
        </p:spPr>
      </p:pic>
      <p:pic>
        <p:nvPicPr>
          <p:cNvPr id="71684" name="Picture 4" descr="http://www.psychologicalscience.org/observer/2006/0406/images/kahneman_dani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6100" y="2362200"/>
            <a:ext cx="2247900" cy="2525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Theodore Newcomb (1903-1984)</a:t>
            </a:r>
            <a:br>
              <a:rPr lang="en-US" dirty="0" smtClean="0"/>
            </a:br>
            <a:r>
              <a:rPr lang="en-US" i="1" dirty="0" err="1" smtClean="0"/>
              <a:t>schimbarea</a:t>
            </a:r>
            <a:r>
              <a:rPr lang="en-US" i="1" dirty="0" smtClean="0"/>
              <a:t> de </a:t>
            </a:r>
            <a:r>
              <a:rPr lang="en-US" i="1" dirty="0" err="1" smtClean="0"/>
              <a:t>atitudine</a:t>
            </a:r>
            <a:r>
              <a:rPr lang="en-US" i="1" dirty="0" smtClean="0"/>
              <a:t> in </a:t>
            </a:r>
            <a:r>
              <a:rPr lang="en-US" i="1" dirty="0" err="1" smtClean="0"/>
              <a:t>facultate</a:t>
            </a:r>
            <a:endParaRPr lang="en-US" dirty="0"/>
          </a:p>
        </p:txBody>
      </p:sp>
      <p:pic>
        <p:nvPicPr>
          <p:cNvPr id="70658" name="Picture 2" descr="http://www.collegeahuntsic.qc.ca/Pagesdept/Sc_Sociales/psy/introsite/images/newco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1600200"/>
            <a:ext cx="1724025" cy="2317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Muzafer</a:t>
            </a:r>
            <a:r>
              <a:rPr lang="en-US" dirty="0" smtClean="0"/>
              <a:t> </a:t>
            </a:r>
            <a:r>
              <a:rPr lang="en-US" dirty="0" err="1" smtClean="0"/>
              <a:t>Sherif</a:t>
            </a:r>
            <a:r>
              <a:rPr lang="en-US" dirty="0" smtClean="0"/>
              <a:t> (1906-1988)</a:t>
            </a:r>
            <a:br>
              <a:rPr lang="en-US" dirty="0" smtClean="0"/>
            </a:br>
            <a:r>
              <a:rPr lang="en-US" dirty="0" err="1" smtClean="0"/>
              <a:t>prejudecata</a:t>
            </a:r>
            <a:r>
              <a:rPr lang="en-US" dirty="0" smtClean="0"/>
              <a:t> de </a:t>
            </a:r>
            <a:r>
              <a:rPr lang="en-US" dirty="0" err="1" smtClean="0"/>
              <a:t>grup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experimentul</a:t>
            </a:r>
            <a:r>
              <a:rPr lang="en-US" dirty="0" smtClean="0"/>
              <a:t> Robbers’ Cave</a:t>
            </a:r>
            <a:endParaRPr lang="en-US" dirty="0"/>
          </a:p>
        </p:txBody>
      </p:sp>
      <p:pic>
        <p:nvPicPr>
          <p:cNvPr id="69634" name="Picture 2" descr="http://andreabelen.files.wordpress.com/2009/08/sheri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905000"/>
            <a:ext cx="2857500" cy="2190750"/>
          </a:xfrm>
          <a:prstGeom prst="rect">
            <a:avLst/>
          </a:prstGeom>
          <a:noFill/>
        </p:spPr>
      </p:pic>
      <p:pic>
        <p:nvPicPr>
          <p:cNvPr id="69636" name="Picture 4" descr="http://www.integratedsociopsychology.net/wpimages/wp5b2bfa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743200"/>
            <a:ext cx="3676650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Kurt Levin</a:t>
            </a:r>
            <a:br>
              <a:rPr lang="en-US" dirty="0" smtClean="0"/>
            </a:br>
            <a:r>
              <a:rPr lang="en-US" i="1" dirty="0" err="1" smtClean="0"/>
              <a:t>tensiuni</a:t>
            </a:r>
            <a:r>
              <a:rPr lang="en-US" i="1" dirty="0" smtClean="0"/>
              <a:t> in </a:t>
            </a:r>
            <a:r>
              <a:rPr lang="en-US" i="1" dirty="0" err="1" smtClean="0"/>
              <a:t>spatiul</a:t>
            </a:r>
            <a:r>
              <a:rPr lang="en-US" i="1" dirty="0" smtClean="0"/>
              <a:t> de </a:t>
            </a:r>
            <a:r>
              <a:rPr lang="en-US" i="1" dirty="0" err="1" smtClean="0"/>
              <a:t>viata</a:t>
            </a:r>
            <a:endParaRPr lang="en-US" dirty="0"/>
          </a:p>
        </p:txBody>
      </p:sp>
      <p:pic>
        <p:nvPicPr>
          <p:cNvPr id="68610" name="Picture 2" descr="http://changemanagement.springnote.com/pages/1888040/attachments/869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1828800"/>
            <a:ext cx="1905000" cy="3115017"/>
          </a:xfrm>
          <a:prstGeom prst="rect">
            <a:avLst/>
          </a:prstGeom>
          <a:noFill/>
        </p:spPr>
      </p:pic>
      <p:pic>
        <p:nvPicPr>
          <p:cNvPr id="68612" name="Picture 4" descr="http://effective.leadershipdevelopment.edu.au/wp-content/uploads/kurt-lewin-exeriential-learning-cyc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76400"/>
            <a:ext cx="2133600" cy="192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Solomon Asch (1907-1996)</a:t>
            </a:r>
            <a:br>
              <a:rPr lang="en-US" dirty="0" smtClean="0"/>
            </a:br>
            <a:r>
              <a:rPr lang="en-US" i="1" dirty="0" err="1" smtClean="0"/>
              <a:t>despre</a:t>
            </a:r>
            <a:r>
              <a:rPr lang="en-US" i="1" dirty="0" smtClean="0"/>
              <a:t> conformism</a:t>
            </a:r>
            <a:endParaRPr lang="en-US" dirty="0"/>
          </a:p>
        </p:txBody>
      </p:sp>
      <p:pic>
        <p:nvPicPr>
          <p:cNvPr id="67586" name="Picture 2" descr="http://aschcenter.blogs.brynmawr.edu/files/2008/10/aschsolomonflorenceaschcropp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524000"/>
            <a:ext cx="4915030" cy="3695701"/>
          </a:xfrm>
          <a:prstGeom prst="rect">
            <a:avLst/>
          </a:prstGeom>
          <a:noFill/>
        </p:spPr>
      </p:pic>
      <p:pic>
        <p:nvPicPr>
          <p:cNvPr id="67588" name="Picture 4" descr="http://zombietime.com/lefts_big_blunder/asch_grou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81200"/>
            <a:ext cx="5571441" cy="1981200"/>
          </a:xfrm>
          <a:prstGeom prst="rect">
            <a:avLst/>
          </a:prstGeom>
          <a:noFill/>
        </p:spPr>
      </p:pic>
      <p:pic>
        <p:nvPicPr>
          <p:cNvPr id="67590" name="Picture 6" descr="http://www.utsc.utoronto.ca/~psyb10/images/Asch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267200"/>
            <a:ext cx="5791200" cy="2630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Stanley </a:t>
            </a:r>
            <a:r>
              <a:rPr lang="en-US" dirty="0" err="1" smtClean="0"/>
              <a:t>Milgram</a:t>
            </a:r>
            <a:r>
              <a:rPr lang="en-US" dirty="0" smtClean="0"/>
              <a:t> (1933-1984)</a:t>
            </a:r>
            <a:br>
              <a:rPr lang="en-US" dirty="0" smtClean="0"/>
            </a:br>
            <a:r>
              <a:rPr lang="en-US" i="1" dirty="0" err="1" smtClean="0"/>
              <a:t>obedienta</a:t>
            </a:r>
            <a:r>
              <a:rPr lang="en-US" i="1" dirty="0" smtClean="0"/>
              <a:t> </a:t>
            </a:r>
            <a:r>
              <a:rPr lang="en-US" i="1" dirty="0" err="1" smtClean="0"/>
              <a:t>fata</a:t>
            </a:r>
            <a:r>
              <a:rPr lang="en-US" i="1" dirty="0" smtClean="0"/>
              <a:t> de </a:t>
            </a:r>
            <a:r>
              <a:rPr lang="en-US" i="1" dirty="0" err="1" smtClean="0"/>
              <a:t>autoritate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66562" name="Picture 2" descr="http://www.madrimasd.org/blogs/universo/wp-content/blogs.dir/42/files/159/o_Stanley_Milgra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3045" y="1600200"/>
            <a:ext cx="2030955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Bibb </a:t>
            </a:r>
            <a:r>
              <a:rPr lang="en-US" dirty="0" err="1" smtClean="0"/>
              <a:t>Latane</a:t>
            </a:r>
            <a:r>
              <a:rPr lang="en-US" dirty="0" smtClean="0"/>
              <a:t> (n. 1937)</a:t>
            </a:r>
            <a:br>
              <a:rPr lang="en-US" dirty="0" smtClean="0"/>
            </a:br>
            <a:r>
              <a:rPr lang="en-US" dirty="0" smtClean="0"/>
              <a:t>John M. Darley (n. 1938)</a:t>
            </a:r>
            <a:br>
              <a:rPr lang="en-US" dirty="0" smtClean="0"/>
            </a:br>
            <a:r>
              <a:rPr lang="en-US" i="1" dirty="0" err="1" smtClean="0"/>
              <a:t>lipsa</a:t>
            </a:r>
            <a:r>
              <a:rPr lang="en-US" i="1" dirty="0" smtClean="0"/>
              <a:t> de </a:t>
            </a:r>
            <a:r>
              <a:rPr lang="en-US" i="1" dirty="0" err="1" smtClean="0"/>
              <a:t>reactie</a:t>
            </a:r>
            <a:r>
              <a:rPr lang="en-US" i="1" dirty="0" smtClean="0"/>
              <a:t> a </a:t>
            </a:r>
            <a:r>
              <a:rPr lang="en-US" i="1" dirty="0" err="1" smtClean="0"/>
              <a:t>spectatorului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5778" name="Picture 2" descr="https://www.humanscience.org/images/faculty/bi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2528842"/>
            <a:ext cx="3276600" cy="2235437"/>
          </a:xfrm>
          <a:prstGeom prst="rect">
            <a:avLst/>
          </a:prstGeom>
          <a:noFill/>
        </p:spPr>
      </p:pic>
      <p:pic>
        <p:nvPicPr>
          <p:cNvPr id="75780" name="Picture 4" descr="http://weblamp.princeton.edu/~psych/psychology/research/darley/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953000"/>
            <a:ext cx="34099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MECANISMELE CEREBRALE SI INVATAREA</a:t>
            </a:r>
            <a:br>
              <a:rPr lang="en-US" sz="2000" dirty="0" smtClean="0"/>
            </a:br>
            <a:r>
              <a:rPr lang="en-US" sz="2000" dirty="0" smtClean="0"/>
              <a:t>Karl </a:t>
            </a:r>
            <a:r>
              <a:rPr lang="en-US" sz="2000" dirty="0" err="1" smtClean="0"/>
              <a:t>Lashley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i="1" dirty="0" err="1" smtClean="0"/>
              <a:t>echipotentialitatea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actiunea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masei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1800" dirty="0" smtClean="0"/>
              <a:t> 1890-1958</a:t>
            </a:r>
            <a:endParaRPr lang="en-US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10400" y="3866827"/>
            <a:ext cx="1914525" cy="27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81000" y="1447800"/>
            <a:ext cx="601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Lashley</a:t>
            </a:r>
            <a:r>
              <a:rPr lang="en-US" dirty="0" smtClean="0"/>
              <a:t>, K. S. (1929). </a:t>
            </a:r>
            <a:r>
              <a:rPr lang="en-US" i="1" dirty="0" smtClean="0"/>
              <a:t>Brain mechanisms and intelligence: A quantitative study of injuries to the brain.</a:t>
            </a:r>
            <a:r>
              <a:rPr lang="en-US" dirty="0" smtClean="0"/>
              <a:t> Chicago: University of Chicago Press.</a:t>
            </a:r>
          </a:p>
          <a:p>
            <a:r>
              <a:rPr lang="en-US" dirty="0" err="1" smtClean="0"/>
              <a:t>Lashley</a:t>
            </a:r>
            <a:r>
              <a:rPr lang="en-US" dirty="0" smtClean="0"/>
              <a:t>, K. S. (1935). The mechanism of vision, Part 12: Nervous structures concerned in the acquisition and retention of habits based on reactions to light. </a:t>
            </a:r>
            <a:r>
              <a:rPr lang="en-US" i="1" dirty="0" smtClean="0"/>
              <a:t>Comparative Psychology Monographs 11</a:t>
            </a:r>
            <a:r>
              <a:rPr lang="en-US" dirty="0" smtClean="0"/>
              <a:t>, 43-79.</a:t>
            </a:r>
          </a:p>
          <a:p>
            <a:r>
              <a:rPr lang="en-US" dirty="0" err="1" smtClean="0"/>
              <a:t>Lashley</a:t>
            </a:r>
            <a:r>
              <a:rPr lang="en-US" dirty="0" smtClean="0"/>
              <a:t>, K. S.(1950). In search of the </a:t>
            </a:r>
            <a:r>
              <a:rPr lang="en-US" dirty="0" err="1" smtClean="0"/>
              <a:t>engram</a:t>
            </a:r>
            <a:r>
              <a:rPr lang="en-US" dirty="0" smtClean="0"/>
              <a:t>. </a:t>
            </a:r>
            <a:r>
              <a:rPr lang="en-US" i="1" dirty="0" smtClean="0"/>
              <a:t>Society of Experimental Biology, Symposium 4</a:t>
            </a:r>
            <a:r>
              <a:rPr lang="en-US" dirty="0" smtClean="0"/>
              <a:t>, 454-482.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2146" y="1143000"/>
            <a:ext cx="194515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Benjamin Franklin (1706-1790)</a:t>
            </a:r>
            <a:endParaRPr lang="en-US" dirty="0"/>
          </a:p>
        </p:txBody>
      </p:sp>
      <p:pic>
        <p:nvPicPr>
          <p:cNvPr id="74754" name="Picture 2" descr="http://upload.wikimedia.org/wikipedia/commons/thumb/2/2f/Benjamin_Franklin_by_Jean-Baptiste_Greuze.jpg/250px-Benjamin_Franklin_by_Jean-Baptiste_Greu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371600"/>
            <a:ext cx="2381250" cy="2933701"/>
          </a:xfrm>
          <a:prstGeom prst="rect">
            <a:avLst/>
          </a:prstGeom>
          <a:noFill/>
        </p:spPr>
      </p:pic>
      <p:pic>
        <p:nvPicPr>
          <p:cNvPr id="74756" name="Picture 4" descr="http://thehypnoticsecret.com/benjamin-franklin-at-cour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4352925" cy="3905251"/>
          </a:xfrm>
          <a:prstGeom prst="rect">
            <a:avLst/>
          </a:prstGeom>
          <a:noFill/>
        </p:spPr>
      </p:pic>
      <p:pic>
        <p:nvPicPr>
          <p:cNvPr id="74758" name="Picture 6" descr="http://www.anatomyfacts.com/Muscle/baquet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4267200"/>
            <a:ext cx="2781300" cy="2781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MECANISMELE CEREBRALE SI INVATAREA</a:t>
            </a:r>
            <a:br>
              <a:rPr lang="en-US" sz="2000" dirty="0" smtClean="0"/>
            </a:br>
            <a:r>
              <a:rPr lang="en-US" sz="2000" dirty="0" smtClean="0"/>
              <a:t>Karl </a:t>
            </a:r>
            <a:r>
              <a:rPr lang="en-US" sz="2000" dirty="0" err="1" smtClean="0"/>
              <a:t>Lashley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i="1" dirty="0" err="1" smtClean="0"/>
              <a:t>echipotentialitatea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actiunea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masei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1800" dirty="0" smtClean="0"/>
              <a:t> 1890-1958</a:t>
            </a:r>
            <a:endParaRPr lang="en-US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10400" y="3866827"/>
            <a:ext cx="1914525" cy="27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2146" y="1143000"/>
            <a:ext cx="194515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143" y="1447800"/>
            <a:ext cx="6569457" cy="528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SISTEMELE DE RECOMPENS</a:t>
            </a:r>
            <a:r>
              <a:rPr lang="ro-RO" sz="2000" dirty="0" smtClean="0"/>
              <a:t>Ă CEREBRELE</a:t>
            </a:r>
            <a:br>
              <a:rPr lang="ro-RO" sz="2000" dirty="0" smtClean="0"/>
            </a:br>
            <a:r>
              <a:rPr lang="ro-RO" sz="2000" dirty="0" smtClean="0"/>
              <a:t>James Olds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May 30, 1922 - August 21, 1976</a:t>
            </a:r>
            <a:endParaRPr lang="en-US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24600" y="1524000"/>
            <a:ext cx="22860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600" y="1676400"/>
            <a:ext cx="5943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1954 Olds, J., and P. Milner. Positive reinforcement produced by electrical stimulation of </a:t>
            </a:r>
            <a:r>
              <a:rPr lang="en-US" sz="1400" dirty="0" err="1" smtClean="0"/>
              <a:t>septal</a:t>
            </a:r>
            <a:r>
              <a:rPr lang="en-US" sz="1400" dirty="0" smtClean="0"/>
              <a:t> area and other regions of rat brain. </a:t>
            </a:r>
            <a:r>
              <a:rPr lang="en-US" sz="1400" i="1" dirty="0" smtClean="0"/>
              <a:t>J. Comp. Physiol. Psychol.</a:t>
            </a:r>
            <a:r>
              <a:rPr lang="en-US" sz="1400" dirty="0" smtClean="0"/>
              <a:t> 47:419-27. 1955 Olds, J. "Reward" from brain stimulation in the rat. </a:t>
            </a:r>
            <a:r>
              <a:rPr lang="en-US" sz="1400" i="1" dirty="0" smtClean="0"/>
              <a:t>Science</a:t>
            </a:r>
            <a:r>
              <a:rPr lang="en-US" sz="1400" dirty="0" smtClean="0"/>
              <a:t> 122:878. 1956 Olds, J. Runway and maze behavior controlled by </a:t>
            </a:r>
            <a:r>
              <a:rPr lang="en-US" sz="1400" dirty="0" err="1" smtClean="0"/>
              <a:t>basomedial</a:t>
            </a:r>
            <a:r>
              <a:rPr lang="en-US" sz="1400" dirty="0" smtClean="0"/>
              <a:t> forebrain stimulation in the rat. </a:t>
            </a:r>
            <a:r>
              <a:rPr lang="en-US" sz="1400" i="1" dirty="0" smtClean="0"/>
              <a:t>J. Comp. Physiol. Psychol</a:t>
            </a:r>
            <a:r>
              <a:rPr lang="en-US" sz="1400" dirty="0" smtClean="0"/>
              <a:t>. 49:507-12. Olds, J., K. F. </a:t>
            </a:r>
            <a:r>
              <a:rPr lang="en-US" sz="1400" dirty="0" err="1" smtClean="0"/>
              <a:t>Killiam</a:t>
            </a:r>
            <a:r>
              <a:rPr lang="en-US" sz="1400" dirty="0" smtClean="0"/>
              <a:t>, and P. Bach-Y-Rita. Self-stimulation of the brain used as a screening method for tranquilizing drugs. </a:t>
            </a:r>
            <a:r>
              <a:rPr lang="en-US" sz="1400" i="1" dirty="0" smtClean="0"/>
              <a:t>Science</a:t>
            </a:r>
            <a:r>
              <a:rPr lang="en-US" sz="1400" dirty="0" smtClean="0"/>
              <a:t> 124:265-66. Olds, J. Pleasure center in the brain. </a:t>
            </a:r>
            <a:r>
              <a:rPr lang="en-US" sz="1400" i="1" dirty="0" smtClean="0"/>
              <a:t>Sci. Am.</a:t>
            </a:r>
            <a:r>
              <a:rPr lang="en-US" sz="1400" dirty="0" smtClean="0"/>
              <a:t> 195: 105-16. 1958 Olds, J. Self-stimulation of the brain. </a:t>
            </a:r>
            <a:r>
              <a:rPr lang="en-US" sz="1400" i="1" dirty="0" smtClean="0"/>
              <a:t>Science</a:t>
            </a:r>
            <a:r>
              <a:rPr lang="en-US" sz="1400" dirty="0" smtClean="0"/>
              <a:t> 127:315-24. Olds, J., and M. E. Olds. Positive reinforcement produced by stimulating hypothalamus with </a:t>
            </a:r>
            <a:r>
              <a:rPr lang="en-US" sz="1400" dirty="0" err="1" smtClean="0"/>
              <a:t>iproniazid</a:t>
            </a:r>
            <a:r>
              <a:rPr lang="en-US" sz="1400" dirty="0" smtClean="0"/>
              <a:t> and other compounds. </a:t>
            </a:r>
            <a:r>
              <a:rPr lang="en-US" sz="1400" i="1" dirty="0" smtClean="0"/>
              <a:t>Science</a:t>
            </a:r>
            <a:r>
              <a:rPr lang="en-US" sz="1400" dirty="0" smtClean="0"/>
              <a:t> 127:1175-76. 1960 Olds, J., and B. </a:t>
            </a:r>
            <a:r>
              <a:rPr lang="en-US" sz="1400" dirty="0" err="1" smtClean="0"/>
              <a:t>Peretz</a:t>
            </a:r>
            <a:r>
              <a:rPr lang="en-US" sz="1400" dirty="0" smtClean="0"/>
              <a:t>. A motivational analysis of the reticular activating system. </a:t>
            </a:r>
            <a:r>
              <a:rPr lang="en-US" sz="1400" i="1" dirty="0" smtClean="0"/>
              <a:t>EEG </a:t>
            </a:r>
            <a:r>
              <a:rPr lang="en-US" sz="1400" i="1" dirty="0" err="1" smtClean="0"/>
              <a:t>Clin</a:t>
            </a:r>
            <a:r>
              <a:rPr lang="en-US" sz="1400" i="1" dirty="0" smtClean="0"/>
              <a:t>. </a:t>
            </a:r>
            <a:r>
              <a:rPr lang="en-US" sz="1400" i="1" dirty="0" err="1" smtClean="0"/>
              <a:t>Neurophysiol</a:t>
            </a:r>
            <a:r>
              <a:rPr lang="en-US" sz="1400" dirty="0" smtClean="0"/>
              <a:t>. 12:445-54. 1961 Olds, M. E., and J. Olds. Emotional and associative mechanisms in the rat brain. </a:t>
            </a:r>
            <a:r>
              <a:rPr lang="en-US" sz="1400" i="1" dirty="0" smtClean="0"/>
              <a:t>J. Comp. Physiol. Psychol.</a:t>
            </a:r>
            <a:r>
              <a:rPr lang="en-US" sz="1400" dirty="0" smtClean="0"/>
              <a:t> 54:120-26. </a:t>
            </a:r>
            <a:r>
              <a:rPr lang="en-US" sz="1400" dirty="0" err="1" smtClean="0"/>
              <a:t>Bures</a:t>
            </a:r>
            <a:r>
              <a:rPr lang="en-US" sz="1400" dirty="0" smtClean="0"/>
              <a:t>, J., and O. </a:t>
            </a:r>
            <a:r>
              <a:rPr lang="en-US" sz="1400" dirty="0" err="1" smtClean="0"/>
              <a:t>Buresova</a:t>
            </a:r>
            <a:r>
              <a:rPr lang="en-US" sz="1400" dirty="0" smtClean="0"/>
              <a:t>, E. </a:t>
            </a:r>
            <a:r>
              <a:rPr lang="en-US" sz="1400" dirty="0" err="1" smtClean="0"/>
              <a:t>Fifova</a:t>
            </a:r>
            <a:r>
              <a:rPr lang="en-US" sz="1400" dirty="0" smtClean="0"/>
              <a:t>, J. Olds, M. E. Olds, and R. P. Travis. Spreading depression and </a:t>
            </a:r>
            <a:r>
              <a:rPr lang="en-US" sz="1400" dirty="0" err="1" smtClean="0"/>
              <a:t>subcortical</a:t>
            </a:r>
            <a:r>
              <a:rPr lang="en-US" sz="1400" dirty="0" smtClean="0"/>
              <a:t> drive centers. </a:t>
            </a:r>
            <a:r>
              <a:rPr lang="en-US" sz="1400" i="1" dirty="0" smtClean="0"/>
              <a:t>Physiol. </a:t>
            </a:r>
            <a:r>
              <a:rPr lang="en-US" sz="1400" i="1" dirty="0" err="1" smtClean="0"/>
              <a:t>Bohemoslov</a:t>
            </a:r>
            <a:r>
              <a:rPr lang="en-US" sz="1400" i="1" dirty="0" smtClean="0"/>
              <a:t>.</a:t>
            </a:r>
            <a:r>
              <a:rPr lang="en-US" sz="1400" dirty="0" smtClean="0"/>
              <a:t> 10:321-31. 1962 Olds, J. Hypothalamic substrates of reward. Physiol. Rev. 42:554-604. 1963 Olds, M. E., and J. Olds. Approach avoidance analysis of rat diencephalon. </a:t>
            </a:r>
            <a:r>
              <a:rPr lang="en-US" sz="1400" i="1" dirty="0" smtClean="0"/>
              <a:t>J. Comp. Neurol</a:t>
            </a:r>
            <a:r>
              <a:rPr lang="en-US" sz="1400" dirty="0" smtClean="0"/>
              <a:t>. 120:259-95. </a:t>
            </a:r>
            <a:r>
              <a:rPr lang="en-US" sz="1400" dirty="0" err="1" smtClean="0"/>
              <a:t>Wurtz</a:t>
            </a:r>
            <a:r>
              <a:rPr lang="en-US" sz="1400" dirty="0" smtClean="0"/>
              <a:t>, R. H., and J. Olds. </a:t>
            </a:r>
            <a:r>
              <a:rPr lang="en-US" sz="1400" dirty="0" err="1" smtClean="0"/>
              <a:t>Amygdaloid</a:t>
            </a:r>
            <a:r>
              <a:rPr lang="en-US" sz="1400" dirty="0" smtClean="0"/>
              <a:t> stimulation and operant reinforcement in the rat. </a:t>
            </a:r>
            <a:r>
              <a:rPr lang="en-US" sz="1400" i="1" dirty="0" smtClean="0"/>
              <a:t>J. Comp. Physiol. Psychol.</a:t>
            </a:r>
            <a:r>
              <a:rPr lang="en-US" sz="1400" dirty="0" smtClean="0"/>
              <a:t> 56:941-49.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SISTEMELE DE RECOMPENS</a:t>
            </a:r>
            <a:r>
              <a:rPr lang="ro-RO" sz="2000" dirty="0" smtClean="0"/>
              <a:t>Ă CEREBRELE</a:t>
            </a:r>
            <a:br>
              <a:rPr lang="ro-RO" sz="2000" dirty="0" smtClean="0"/>
            </a:br>
            <a:r>
              <a:rPr lang="ro-RO" sz="2000" dirty="0" smtClean="0"/>
              <a:t>James Olds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May 30, 1922 - August 21, 1976</a:t>
            </a:r>
            <a:endParaRPr lang="en-US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39000" y="838201"/>
            <a:ext cx="1752600" cy="2475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00200"/>
            <a:ext cx="39433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276600"/>
            <a:ext cx="5105400" cy="357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572000"/>
            <a:ext cx="3657600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1384</TotalTime>
  <Words>970</Words>
  <Application>Microsoft Office PowerPoint</Application>
  <PresentationFormat>On-screen Show (4:3)</PresentationFormat>
  <Paragraphs>93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Apex</vt:lpstr>
      <vt:lpstr>PSIHOSOCIOLOGIA MEDIULUI SI TEHNICI DE ANCHETA</vt:lpstr>
      <vt:lpstr>IMPULSUL NERVOS Hermann von Helmholtz (August 31, 1821 – September 8, 1894)</vt:lpstr>
      <vt:lpstr>Slide 3</vt:lpstr>
      <vt:lpstr>LOCALIZAREA CENTRULUI VORBIRII IN CREIER  Paul Broca 28 June 1824 – 9 July 1880 afazie expresiva (afemie) – disprozodie senzitiva                         </vt:lpstr>
      <vt:lpstr>Pacientul “Tan”</vt:lpstr>
      <vt:lpstr>MECANISMELE CEREBRALE SI INVATAREA Karl Lashley echipotentialitatea si actiunea masei  1890-1958</vt:lpstr>
      <vt:lpstr>MECANISMELE CEREBRALE SI INVATAREA Karl Lashley echipotentialitatea si actiunea masei  1890-1958</vt:lpstr>
      <vt:lpstr>SISTEMELE DE RECOMPENSĂ CEREBRELE James Olds May 30, 1922 - August 21, 1976</vt:lpstr>
      <vt:lpstr>SISTEMELE DE RECOMPENSĂ CEREBRELE James Olds May 30, 1922 - August 21, 1976</vt:lpstr>
      <vt:lpstr>Activarea electrica si chimica a sistemului de recompensa</vt:lpstr>
      <vt:lpstr>Slide 11</vt:lpstr>
      <vt:lpstr>Slide 12</vt:lpstr>
      <vt:lpstr>Slide 13</vt:lpstr>
      <vt:lpstr>Slide 14</vt:lpstr>
      <vt:lpstr>Slide 15</vt:lpstr>
      <vt:lpstr>REFLEXE NECONDITIONATE Vincent Dethier</vt:lpstr>
      <vt:lpstr>CODIFICAREA CHIMICĂ ÎN SISTEMUL NERVOS S.P. Grossman</vt:lpstr>
      <vt:lpstr>Slide 18</vt:lpstr>
      <vt:lpstr>CREIERUL UMAN: DUAL CORE Roger Wolcott Sperry August 20, 1913 – April 17, 1994</vt:lpstr>
      <vt:lpstr>CONFLICTUL INTERN Neal Miller</vt:lpstr>
      <vt:lpstr>MOTIVATIA AUTOREALIZARII David Clarence McClelland  May 20 1917 – March 1998</vt:lpstr>
      <vt:lpstr>MOTIVATIA AUTOREALIZARII David Clarence McClelland  May 20 1917 – March 1998</vt:lpstr>
      <vt:lpstr>Slide 23</vt:lpstr>
      <vt:lpstr>Slide 24</vt:lpstr>
      <vt:lpstr>STUDIUL ASUPRA INSTINCTULUI Nikolaas Tinbergen 15 April 1907 – 21 December 1988</vt:lpstr>
      <vt:lpstr>POVESTEA A DOUĂ MAME Harry Harlow (1905-1981) University of Wisconsin</vt:lpstr>
      <vt:lpstr>PHILIP TEITELBAUM, ALAN EPSTEIN n.1928 / 1932-1994</vt:lpstr>
      <vt:lpstr>COGNIŢIA ŞI EMOŢIA Stanley Schachter, Jerome E. Singer (1922 – 1997 / n. 1957)</vt:lpstr>
      <vt:lpstr>FOAMEA ŞI COGNIŢIA LA OM C. Peter Herman, Janet Polivy, Deborah Mack </vt:lpstr>
      <vt:lpstr>AUTOCONTROLUL, RECOMPENSA ÎNTÂRZIATĂ Walter Mischel n. 1930</vt:lpstr>
      <vt:lpstr>LEGEA EFECTULUI, PRINCIPIUL ÎNTĂRIRII Edward Thorndike (1874-1949)</vt:lpstr>
      <vt:lpstr>CONDITIONAREA CLASICA Ivan Pavlov, 1849-1936</vt:lpstr>
      <vt:lpstr>MENTALITATEA MAIMUTELOR ANTROPOIDE Wolfgang Kohler 1887-1967</vt:lpstr>
      <vt:lpstr>HARTILE COGNITIVE SI ANIMALELE Edward Tolman (1886-1959)</vt:lpstr>
      <vt:lpstr>CONDITIONAREA OPERANTA Burrhus F. Skinner (1904-1990)</vt:lpstr>
      <vt:lpstr>AVERSIUNEA CONDITIONATA FATA DE GUST John Garcia (n.1917)</vt:lpstr>
      <vt:lpstr>IMITATIA SI INVATATREA SOCIALA Albert Bandura (n. 1925)</vt:lpstr>
      <vt:lpstr>TEORIA INVATARII IN CLINICA Gordon Paul (n. 1935)</vt:lpstr>
      <vt:lpstr>NEPUTINTA INVATATA Martin Seligman, n. 1942  </vt:lpstr>
      <vt:lpstr>COSTURILE RECOMPENSEI – INCENTIVES Mark Roger Lepper, n.1944 David Greene, n. 1945 Richard E. Nisbett, n. 1941</vt:lpstr>
      <vt:lpstr>DESPRE FUNDAMENTELE MEMORIEI  Hermann Ebbinghaus (1850-1909)</vt:lpstr>
      <vt:lpstr>INTELESUL SI MEMORIA Frederic Bartlett (1886-1969)</vt:lpstr>
      <vt:lpstr>CAZUL H.M. Brenda Milner (n. 1918)</vt:lpstr>
      <vt:lpstr>UITAREA DE SCURTA DURATA Lloyd &amp; Margaret Peterson </vt:lpstr>
      <vt:lpstr>INTREBARILE DIRECTIONATE SI FALSELE AMINTIRI Elizabeth Loftus (n. 1944)</vt:lpstr>
      <vt:lpstr>MEMORIA DEPENDENTA DE STARE Gordon Bower (n. 1932)</vt:lpstr>
      <vt:lpstr>STRUCTURA MEMORIEI SEMANTICE Allan M. Collins (n. 1937), Ross M. Quillian (n. 1931)</vt:lpstr>
      <vt:lpstr>TIMPUL DE REACTIE Fraciscus Cornelius  Donders (1818-1889)</vt:lpstr>
      <vt:lpstr>Povestea lui Hans cel Istet Oskar Pfungst (1874-1932)</vt:lpstr>
      <vt:lpstr>Abraham Samuel Luchins  (1914-2005) “despre a nu fi lipsit de ratiune”</vt:lpstr>
      <vt:lpstr>George Armitage Miller (n. 1920) magicul numar sapte</vt:lpstr>
      <vt:lpstr>Leon Festinger (1919-1989) James Merrill Carlsmith (1936-1985) disonanta cognitiva cand profetia nu se adevereste</vt:lpstr>
      <vt:lpstr>Amos Tversky (1937-1996) Daniel Kahneman (n. 1934) despre rationalitate  si incadrarea deciziilor</vt:lpstr>
      <vt:lpstr>Theodore Newcomb (1903-1984) schimbarea de atitudine in facultate</vt:lpstr>
      <vt:lpstr>Muzafer Sherif (1906-1988) prejudecata de grup si experimentul Robbers’ Cave</vt:lpstr>
      <vt:lpstr>Kurt Levin tensiuni in spatiul de viata</vt:lpstr>
      <vt:lpstr>Solomon Asch (1907-1996) despre conformism</vt:lpstr>
      <vt:lpstr>Stanley Milgram (1933-1984) obedienta fata de autoritate </vt:lpstr>
      <vt:lpstr>Bibb Latane (n. 1937) John M. Darley (n. 1938) lipsa de reactie a spectatorului </vt:lpstr>
      <vt:lpstr>Benjamin Franklin (1706-1790)</vt:lpstr>
      <vt:lpstr>Slide 61</vt:lpstr>
      <vt:lpstr>Slide 62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/>
  <cp:lastModifiedBy>sabin</cp:lastModifiedBy>
  <cp:revision>121</cp:revision>
  <dcterms:created xsi:type="dcterms:W3CDTF">2006-08-16T00:00:00Z</dcterms:created>
  <dcterms:modified xsi:type="dcterms:W3CDTF">2010-04-12T22:58:34Z</dcterms:modified>
</cp:coreProperties>
</file>