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88" r:id="rId3"/>
    <p:sldId id="289" r:id="rId4"/>
    <p:sldId id="290" r:id="rId5"/>
    <p:sldId id="291" r:id="rId6"/>
    <p:sldId id="292" r:id="rId7"/>
    <p:sldId id="257" r:id="rId8"/>
    <p:sldId id="276" r:id="rId9"/>
    <p:sldId id="278" r:id="rId10"/>
    <p:sldId id="279" r:id="rId11"/>
    <p:sldId id="293" r:id="rId12"/>
    <p:sldId id="285" r:id="rId13"/>
    <p:sldId id="334" r:id="rId14"/>
    <p:sldId id="335" r:id="rId15"/>
    <p:sldId id="280" r:id="rId16"/>
    <p:sldId id="284" r:id="rId17"/>
    <p:sldId id="294" r:id="rId18"/>
    <p:sldId id="295" r:id="rId19"/>
    <p:sldId id="332" r:id="rId20"/>
    <p:sldId id="330" r:id="rId21"/>
    <p:sldId id="333" r:id="rId22"/>
    <p:sldId id="259" r:id="rId23"/>
    <p:sldId id="283" r:id="rId24"/>
    <p:sldId id="286" r:id="rId25"/>
    <p:sldId id="287" r:id="rId26"/>
    <p:sldId id="261" r:id="rId27"/>
    <p:sldId id="296" r:id="rId28"/>
    <p:sldId id="260" r:id="rId29"/>
    <p:sldId id="262" r:id="rId30"/>
    <p:sldId id="302" r:id="rId31"/>
    <p:sldId id="303" r:id="rId32"/>
    <p:sldId id="263" r:id="rId33"/>
    <p:sldId id="304" r:id="rId34"/>
    <p:sldId id="305" r:id="rId35"/>
    <p:sldId id="306" r:id="rId36"/>
    <p:sldId id="307" r:id="rId37"/>
    <p:sldId id="308" r:id="rId38"/>
    <p:sldId id="309" r:id="rId39"/>
    <p:sldId id="310" r:id="rId40"/>
    <p:sldId id="311" r:id="rId41"/>
    <p:sldId id="312" r:id="rId42"/>
    <p:sldId id="313" r:id="rId43"/>
    <p:sldId id="314" r:id="rId44"/>
    <p:sldId id="315" r:id="rId45"/>
    <p:sldId id="316" r:id="rId46"/>
    <p:sldId id="317" r:id="rId47"/>
    <p:sldId id="318" r:id="rId48"/>
    <p:sldId id="319" r:id="rId49"/>
    <p:sldId id="320" r:id="rId50"/>
    <p:sldId id="321" r:id="rId51"/>
    <p:sldId id="322" r:id="rId52"/>
    <p:sldId id="323" r:id="rId53"/>
    <p:sldId id="324" r:id="rId54"/>
    <p:sldId id="325" r:id="rId55"/>
    <p:sldId id="326" r:id="rId56"/>
    <p:sldId id="327" r:id="rId57"/>
    <p:sldId id="272" r:id="rId58"/>
    <p:sldId id="329" r:id="rId59"/>
    <p:sldId id="328" r:id="rId60"/>
    <p:sldId id="297" r:id="rId61"/>
    <p:sldId id="273" r:id="rId62"/>
    <p:sldId id="274" r:id="rId63"/>
    <p:sldId id="275" r:id="rId64"/>
    <p:sldId id="298" r:id="rId65"/>
    <p:sldId id="299" r:id="rId66"/>
    <p:sldId id="300" r:id="rId67"/>
    <p:sldId id="301" r:id="rId6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9" d="100"/>
          <a:sy n="69" d="100"/>
        </p:scale>
        <p:origin x="-1110"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31F69CA4-10E7-4A62-B2B4-5357DAECFF97}" type="datetimeFigureOut">
              <a:rPr lang="en-US" smtClean="0"/>
              <a:pPr/>
              <a:t>5/10/2010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C571D0AD-5BE7-4D71-B30D-95DE3B2A6BBC}"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1F69CA4-10E7-4A62-B2B4-5357DAECFF97}" type="datetimeFigureOut">
              <a:rPr lang="en-US" smtClean="0"/>
              <a:pPr/>
              <a:t>5/10/2010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71D0AD-5BE7-4D71-B30D-95DE3B2A6BB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1F69CA4-10E7-4A62-B2B4-5357DAECFF97}" type="datetimeFigureOut">
              <a:rPr lang="en-US" smtClean="0"/>
              <a:pPr/>
              <a:t>5/10/2010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71D0AD-5BE7-4D71-B30D-95DE3B2A6BB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1F69CA4-10E7-4A62-B2B4-5357DAECFF97}" type="datetimeFigureOut">
              <a:rPr lang="en-US" smtClean="0"/>
              <a:pPr/>
              <a:t>5/10/2010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71D0AD-5BE7-4D71-B30D-95DE3B2A6BB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1F69CA4-10E7-4A62-B2B4-5357DAECFF97}" type="datetimeFigureOut">
              <a:rPr lang="en-US" smtClean="0"/>
              <a:pPr/>
              <a:t>5/10/2010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C571D0AD-5BE7-4D71-B30D-95DE3B2A6BB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1F69CA4-10E7-4A62-B2B4-5357DAECFF97}" type="datetimeFigureOut">
              <a:rPr lang="en-US" smtClean="0"/>
              <a:pPr/>
              <a:t>5/10/2010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71D0AD-5BE7-4D71-B30D-95DE3B2A6BB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1F69CA4-10E7-4A62-B2B4-5357DAECFF97}" type="datetimeFigureOut">
              <a:rPr lang="en-US" smtClean="0"/>
              <a:pPr/>
              <a:t>5/10/2010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571D0AD-5BE7-4D71-B30D-95DE3B2A6BB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1F69CA4-10E7-4A62-B2B4-5357DAECFF97}" type="datetimeFigureOut">
              <a:rPr lang="en-US" smtClean="0"/>
              <a:pPr/>
              <a:t>5/10/2010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571D0AD-5BE7-4D71-B30D-95DE3B2A6BB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F69CA4-10E7-4A62-B2B4-5357DAECFF97}" type="datetimeFigureOut">
              <a:rPr lang="en-US" smtClean="0"/>
              <a:pPr/>
              <a:t>5/10/2010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571D0AD-5BE7-4D71-B30D-95DE3B2A6BB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1F69CA4-10E7-4A62-B2B4-5357DAECFF97}" type="datetimeFigureOut">
              <a:rPr lang="en-US" smtClean="0"/>
              <a:pPr/>
              <a:t>5/10/2010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71D0AD-5BE7-4D71-B30D-95DE3B2A6BB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1F69CA4-10E7-4A62-B2B4-5357DAECFF97}" type="datetimeFigureOut">
              <a:rPr lang="en-US" smtClean="0"/>
              <a:pPr/>
              <a:t>5/10/2010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71D0AD-5BE7-4D71-B30D-95DE3B2A6BB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31F69CA4-10E7-4A62-B2B4-5357DAECFF97}" type="datetimeFigureOut">
              <a:rPr lang="en-US" smtClean="0"/>
              <a:pPr/>
              <a:t>5/10/2010</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C571D0AD-5BE7-4D71-B30D-95DE3B2A6BBC}"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PSIHOSOCIOLOGIA MEDIULUI SI TEHNICI DE ANCHETA</a:t>
            </a:r>
            <a:endParaRPr lang="en-US" dirty="0"/>
          </a:p>
        </p:txBody>
      </p:sp>
      <p:sp>
        <p:nvSpPr>
          <p:cNvPr id="3" name="Subtitle 2"/>
          <p:cNvSpPr>
            <a:spLocks noGrp="1"/>
          </p:cNvSpPr>
          <p:nvPr>
            <p:ph type="subTitle" idx="1"/>
          </p:nvPr>
        </p:nvSpPr>
        <p:spPr/>
        <p:txBody>
          <a:bodyPr/>
          <a:lstStyle/>
          <a:p>
            <a:r>
              <a:rPr lang="en-US" dirty="0" smtClean="0"/>
              <a:t>PARTEA 3 – PSIHOLOGIA PERSONALITATII</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Modelul lui C.G. Jung</a:t>
            </a:r>
            <a:br>
              <a:rPr lang="ro-RO" dirty="0" smtClean="0"/>
            </a:br>
            <a:r>
              <a:rPr lang="ro-RO" i="1" dirty="0" smtClean="0"/>
              <a:t>introverţi, extraverţi</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Legea Yerkes-Dodson</a:t>
            </a:r>
            <a:endParaRPr lang="en-US" dirty="0"/>
          </a:p>
        </p:txBody>
      </p:sp>
      <p:sp>
        <p:nvSpPr>
          <p:cNvPr id="3" name="Content Placeholder 2"/>
          <p:cNvSpPr>
            <a:spLocks noGrp="1"/>
          </p:cNvSpPr>
          <p:nvPr>
            <p:ph idx="1"/>
          </p:nvPr>
        </p:nvSpPr>
        <p:spPr>
          <a:xfrm>
            <a:off x="0" y="1600200"/>
            <a:ext cx="9144000" cy="4709160"/>
          </a:xfrm>
        </p:spPr>
        <p:txBody>
          <a:bodyPr/>
          <a:lstStyle/>
          <a:p>
            <a:r>
              <a:rPr lang="ro-RO" dirty="0" smtClean="0"/>
              <a:t>Tipul sarcinii, medii stimulante sau nestimulante şi relaţia cu tipul intravert-extravert</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Modelul Paul Dobransky (1999)</a:t>
            </a:r>
            <a:endParaRPr lang="en-US" dirty="0"/>
          </a:p>
        </p:txBody>
      </p:sp>
      <p:pic>
        <p:nvPicPr>
          <p:cNvPr id="1026" name="Picture 2"/>
          <p:cNvPicPr>
            <a:picLocks noGrp="1" noChangeAspect="1" noChangeArrowheads="1"/>
          </p:cNvPicPr>
          <p:nvPr>
            <p:ph idx="1"/>
          </p:nvPr>
        </p:nvPicPr>
        <p:blipFill>
          <a:blip r:embed="rId2"/>
          <a:srcRect/>
          <a:stretch>
            <a:fillRect/>
          </a:stretch>
        </p:blipFill>
        <p:spPr bwMode="auto">
          <a:xfrm>
            <a:off x="928662" y="1142984"/>
            <a:ext cx="7072362" cy="5636692"/>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p:cNvPicPr>
            <a:picLocks noGrp="1" noChangeAspect="1" noChangeArrowheads="1"/>
          </p:cNvPicPr>
          <p:nvPr>
            <p:ph idx="1"/>
          </p:nvPr>
        </p:nvPicPr>
        <p:blipFill>
          <a:blip r:embed="rId2"/>
          <a:srcRect/>
          <a:stretch>
            <a:fillRect/>
          </a:stretch>
        </p:blipFill>
        <p:spPr bwMode="auto">
          <a:xfrm>
            <a:off x="428596" y="357166"/>
            <a:ext cx="8340692" cy="6500834"/>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074" name="Picture 2"/>
          <p:cNvPicPr>
            <a:picLocks noGrp="1" noChangeAspect="1" noChangeArrowheads="1"/>
          </p:cNvPicPr>
          <p:nvPr>
            <p:ph idx="1"/>
          </p:nvPr>
        </p:nvPicPr>
        <p:blipFill>
          <a:blip r:embed="rId2"/>
          <a:srcRect/>
          <a:stretch>
            <a:fillRect/>
          </a:stretch>
        </p:blipFill>
        <p:spPr bwMode="auto">
          <a:xfrm>
            <a:off x="500034" y="0"/>
            <a:ext cx="8143932" cy="6821793"/>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Modelul biopsihologic</a:t>
            </a:r>
            <a:br>
              <a:rPr lang="ro-RO" dirty="0" smtClean="0"/>
            </a:br>
            <a:r>
              <a:rPr lang="ro-RO" i="1" dirty="0" smtClean="0"/>
              <a:t>(Friedman, Rosenman, 1959)</a:t>
            </a:r>
            <a:endParaRPr lang="en-US" dirty="0"/>
          </a:p>
        </p:txBody>
      </p:sp>
      <p:sp>
        <p:nvSpPr>
          <p:cNvPr id="3" name="Content Placeholder 2"/>
          <p:cNvSpPr>
            <a:spLocks noGrp="1"/>
          </p:cNvSpPr>
          <p:nvPr>
            <p:ph idx="1"/>
          </p:nvPr>
        </p:nvSpPr>
        <p:spPr/>
        <p:txBody>
          <a:bodyPr/>
          <a:lstStyle/>
          <a:p>
            <a:r>
              <a:rPr lang="ro-RO" dirty="0" smtClean="0"/>
              <a:t>Tipul A de personalitate</a:t>
            </a:r>
          </a:p>
          <a:p>
            <a:r>
              <a:rPr lang="ro-RO" dirty="0" smtClean="0"/>
              <a:t>Tipul B de personalitate</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Modelul lui </a:t>
            </a:r>
            <a:r>
              <a:rPr lang="ro-RO" dirty="0" smtClean="0"/>
              <a:t>E</a:t>
            </a:r>
            <a:r>
              <a:rPr lang="en-US" dirty="0" smtClean="0"/>
              <a:t>y</a:t>
            </a:r>
            <a:r>
              <a:rPr lang="ro-RO" dirty="0" smtClean="0"/>
              <a:t>senck </a:t>
            </a:r>
            <a:r>
              <a:rPr lang="ro-RO" dirty="0" smtClean="0"/>
              <a:t>(1967)</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Modelul lui Gray (1991)</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Modelul lui Zuckerman (1991)</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Modelul circumplexului interpersonal – CIP </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STADII DE DEZVOLTARE</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Modelul Robert Cloninger</a:t>
            </a:r>
            <a:br>
              <a:rPr lang="ro-RO" dirty="0" smtClean="0"/>
            </a:br>
            <a:r>
              <a:rPr lang="ro-RO" i="1" dirty="0" smtClean="0"/>
              <a:t>(Temperament and Character Inventory, TCI - 1994)</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Chestionare pentru evaluarea personalităţii şi a tulburărilor de personalitate</a:t>
            </a:r>
            <a:endParaRPr lang="en-US" dirty="0"/>
          </a:p>
        </p:txBody>
      </p:sp>
      <p:sp>
        <p:nvSpPr>
          <p:cNvPr id="3" name="Content Placeholder 2"/>
          <p:cNvSpPr>
            <a:spLocks noGrp="1"/>
          </p:cNvSpPr>
          <p:nvPr>
            <p:ph idx="1"/>
          </p:nvPr>
        </p:nvSpPr>
        <p:spPr/>
        <p:txBody>
          <a:bodyPr>
            <a:normAutofit lnSpcReduction="10000"/>
          </a:bodyPr>
          <a:lstStyle/>
          <a:p>
            <a:r>
              <a:rPr lang="ro-RO" dirty="0" smtClean="0"/>
              <a:t>FFM</a:t>
            </a:r>
          </a:p>
          <a:p>
            <a:r>
              <a:rPr lang="ro-RO" dirty="0" smtClean="0"/>
              <a:t>NEO-PI-R</a:t>
            </a:r>
          </a:p>
          <a:p>
            <a:r>
              <a:rPr lang="ro-RO" dirty="0" smtClean="0"/>
              <a:t>MMPI-2</a:t>
            </a:r>
          </a:p>
          <a:p>
            <a:r>
              <a:rPr lang="ro-RO" dirty="0" smtClean="0"/>
              <a:t>MPQ</a:t>
            </a:r>
          </a:p>
          <a:p>
            <a:r>
              <a:rPr lang="ro-RO" dirty="0" smtClean="0"/>
              <a:t>SNAP</a:t>
            </a:r>
          </a:p>
          <a:p>
            <a:r>
              <a:rPr lang="ro-RO" dirty="0" smtClean="0"/>
              <a:t>DAPP-BQ</a:t>
            </a:r>
          </a:p>
          <a:p>
            <a:r>
              <a:rPr lang="ro-RO" dirty="0" smtClean="0"/>
              <a:t>PCL-R</a:t>
            </a:r>
          </a:p>
          <a:p>
            <a:r>
              <a:rPr lang="ro-RO" dirty="0" smtClean="0"/>
              <a:t>TDA</a:t>
            </a:r>
          </a:p>
          <a:p>
            <a:r>
              <a:rPr lang="ro-RO" dirty="0" smtClean="0"/>
              <a:t>Rorschach</a:t>
            </a:r>
          </a:p>
          <a:p>
            <a:r>
              <a:rPr lang="ro-RO" dirty="0" smtClean="0"/>
              <a:t>SWAP-2000</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TULBURARILE DE PERSONALITATE – NEVROZELE</a:t>
            </a:r>
            <a:r>
              <a:rPr lang="ro-RO" dirty="0" smtClean="0"/>
              <a:t/>
            </a:r>
            <a:br>
              <a:rPr lang="ro-RO" dirty="0" smtClean="0"/>
            </a:br>
            <a:r>
              <a:rPr lang="ro-RO" dirty="0" smtClean="0"/>
              <a:t>(axa II în DMS-III, IV)</a:t>
            </a:r>
            <a:endParaRPr lang="en-US" dirty="0"/>
          </a:p>
        </p:txBody>
      </p:sp>
      <p:sp>
        <p:nvSpPr>
          <p:cNvPr id="3" name="Content Placeholder 2"/>
          <p:cNvSpPr>
            <a:spLocks noGrp="1"/>
          </p:cNvSpPr>
          <p:nvPr>
            <p:ph idx="1"/>
          </p:nvPr>
        </p:nvSpPr>
        <p:spPr/>
        <p:txBody>
          <a:bodyPr/>
          <a:lstStyle/>
          <a:p>
            <a:r>
              <a:rPr lang="ro-RO" dirty="0" smtClean="0"/>
              <a:t>Caracteriopatia</a:t>
            </a:r>
          </a:p>
          <a:p>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ro-RO" dirty="0" smtClean="0"/>
              <a:t>Tipul normal de personalitate “matură” (Jahoda, 1958)</a:t>
            </a:r>
            <a:br>
              <a:rPr lang="ro-RO" dirty="0" smtClean="0"/>
            </a:br>
            <a:r>
              <a:rPr lang="ro-RO" i="1" dirty="0" smtClean="0"/>
              <a:t>criteria for positive mental health</a:t>
            </a:r>
            <a:endParaRPr lang="en-US" dirty="0"/>
          </a:p>
        </p:txBody>
      </p:sp>
      <p:sp>
        <p:nvSpPr>
          <p:cNvPr id="3" name="Content Placeholder 2"/>
          <p:cNvSpPr>
            <a:spLocks noGrp="1"/>
          </p:cNvSpPr>
          <p:nvPr>
            <p:ph idx="1"/>
          </p:nvPr>
        </p:nvSpPr>
        <p:spPr/>
        <p:txBody>
          <a:bodyPr/>
          <a:lstStyle/>
          <a:p>
            <a:r>
              <a:rPr lang="en-US" dirty="0" smtClean="0"/>
              <a:t>Positive attitude towards itself</a:t>
            </a:r>
          </a:p>
          <a:p>
            <a:r>
              <a:rPr lang="en-US" dirty="0" smtClean="0"/>
              <a:t>Appropriate growth and development</a:t>
            </a:r>
          </a:p>
          <a:p>
            <a:r>
              <a:rPr lang="en-US" dirty="0" smtClean="0"/>
              <a:t>The ability to integrate and synthesize life events in such a way to maintain the emotional equilibrium</a:t>
            </a:r>
          </a:p>
          <a:p>
            <a:r>
              <a:rPr lang="en-US" dirty="0" smtClean="0"/>
              <a:t>Autonomy which is the ability to make appropriate decisions and to be self-directed with specific goals and objectives in mind</a:t>
            </a:r>
          </a:p>
          <a:p>
            <a:r>
              <a:rPr lang="en-US" dirty="0" smtClean="0"/>
              <a:t>The ability to perceive reality without distortion</a:t>
            </a:r>
          </a:p>
          <a:p>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ro-RO" dirty="0" smtClean="0"/>
              <a:t>Criteriile pentru anormalitatea mentală – Rosenhan, Seligman (1969)</a:t>
            </a:r>
            <a:endParaRPr lang="en-US" dirty="0"/>
          </a:p>
        </p:txBody>
      </p:sp>
      <p:sp>
        <p:nvSpPr>
          <p:cNvPr id="3" name="Content Placeholder 2"/>
          <p:cNvSpPr>
            <a:spLocks noGrp="1"/>
          </p:cNvSpPr>
          <p:nvPr>
            <p:ph idx="1"/>
          </p:nvPr>
        </p:nvSpPr>
        <p:spPr/>
        <p:txBody>
          <a:bodyPr/>
          <a:lstStyle/>
          <a:p>
            <a:r>
              <a:rPr lang="en-US" dirty="0" smtClean="0"/>
              <a:t>‘the seven abnormal characteristics’</a:t>
            </a:r>
          </a:p>
          <a:p>
            <a:endParaRPr lang="en-US" dirty="0" smtClean="0"/>
          </a:p>
          <a:p>
            <a:r>
              <a:rPr lang="en-US" dirty="0" smtClean="0"/>
              <a:t>Suffering</a:t>
            </a:r>
          </a:p>
          <a:p>
            <a:r>
              <a:rPr lang="en-US" dirty="0" err="1" smtClean="0"/>
              <a:t>Maladaptiveness</a:t>
            </a:r>
            <a:endParaRPr lang="en-US" dirty="0" smtClean="0"/>
          </a:p>
          <a:p>
            <a:r>
              <a:rPr lang="en-US" dirty="0" smtClean="0"/>
              <a:t>Vividness and unconventionality of behavior</a:t>
            </a:r>
          </a:p>
          <a:p>
            <a:r>
              <a:rPr lang="en-US" dirty="0" smtClean="0"/>
              <a:t>Unpredictability and loss of control</a:t>
            </a:r>
          </a:p>
          <a:p>
            <a:r>
              <a:rPr lang="en-US" dirty="0" smtClean="0"/>
              <a:t>Irrationality and incomprehensibility</a:t>
            </a:r>
          </a:p>
          <a:p>
            <a:r>
              <a:rPr lang="en-US" dirty="0" smtClean="0"/>
              <a:t>Observer discomfort</a:t>
            </a:r>
          </a:p>
          <a:p>
            <a:r>
              <a:rPr lang="en-US" dirty="0" smtClean="0"/>
              <a:t>Violation of moral and ideal standards</a:t>
            </a:r>
          </a:p>
          <a:p>
            <a:endParaRPr lang="en-US" dirty="0" smtClean="0"/>
          </a:p>
          <a:p>
            <a:endParaRPr lang="en-US" dirty="0"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Relativitatea culturală a TP</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Criterii de diagnosticare generală pentru TP</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Teoriile psihologice ale anormalităţii</a:t>
            </a:r>
            <a:endParaRPr lang="en-US" dirty="0"/>
          </a:p>
        </p:txBody>
      </p:sp>
      <p:sp>
        <p:nvSpPr>
          <p:cNvPr id="3" name="Content Placeholder 2"/>
          <p:cNvSpPr>
            <a:spLocks noGrp="1"/>
          </p:cNvSpPr>
          <p:nvPr>
            <p:ph idx="1"/>
          </p:nvPr>
        </p:nvSpPr>
        <p:spPr/>
        <p:txBody>
          <a:bodyPr/>
          <a:lstStyle/>
          <a:p>
            <a:r>
              <a:rPr lang="ro-RO" dirty="0" smtClean="0"/>
              <a:t>Teoria biologică – medicală</a:t>
            </a:r>
          </a:p>
          <a:p>
            <a:r>
              <a:rPr lang="ro-RO" dirty="0" smtClean="0"/>
              <a:t>Teoria psihodinamică</a:t>
            </a:r>
          </a:p>
          <a:p>
            <a:r>
              <a:rPr lang="ro-RO" dirty="0" smtClean="0"/>
              <a:t>Teoria comportamentală</a:t>
            </a:r>
          </a:p>
          <a:p>
            <a:r>
              <a:rPr lang="ro-RO" dirty="0" smtClean="0"/>
              <a:t>Teoria cognitivă</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Clasificarea TP din punctul de vedere al ICD-10, DSM-IV</a:t>
            </a:r>
            <a:endParaRPr lang="en-US" dirty="0"/>
          </a:p>
        </p:txBody>
      </p:sp>
      <p:sp>
        <p:nvSpPr>
          <p:cNvPr id="3" name="Content Placeholder 2"/>
          <p:cNvSpPr>
            <a:spLocks noGrp="1"/>
          </p:cNvSpPr>
          <p:nvPr>
            <p:ph idx="1"/>
          </p:nvPr>
        </p:nvSpPr>
        <p:spPr/>
        <p:txBody>
          <a:bodyPr>
            <a:normAutofit fontScale="92500" lnSpcReduction="10000"/>
          </a:bodyPr>
          <a:lstStyle/>
          <a:p>
            <a:r>
              <a:rPr lang="ro-RO" dirty="0" smtClean="0"/>
              <a:t>IGP-10 International Classification of Disease, 10th edition</a:t>
            </a:r>
          </a:p>
          <a:p>
            <a:r>
              <a:rPr lang="ro-RO" dirty="0" smtClean="0"/>
              <a:t>DSM-IV Diagnostic and Statistical Manual of Mental Disorders, 4th edition</a:t>
            </a:r>
          </a:p>
          <a:p>
            <a:endParaRPr lang="ro-RO" dirty="0" smtClean="0"/>
          </a:p>
          <a:p>
            <a:r>
              <a:rPr lang="ro-RO" dirty="0" smtClean="0"/>
              <a:t>TP cluster A – bizare (paranoică, schizoidă, schizotipală)</a:t>
            </a:r>
          </a:p>
          <a:p>
            <a:r>
              <a:rPr lang="ro-RO" dirty="0" smtClean="0"/>
              <a:t>TP cluster B – hiperexpresive şi disociale (disocială, borderline, histrionică, narcisică)</a:t>
            </a:r>
          </a:p>
          <a:p>
            <a:r>
              <a:rPr lang="ro-RO" dirty="0" smtClean="0"/>
              <a:t>TP cluster C – anxioase (evitantă, dependentă, obsesiv-compulsivă)</a:t>
            </a:r>
          </a:p>
          <a:p>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142900"/>
            <a:ext cx="8229600" cy="1143000"/>
          </a:xfrm>
        </p:spPr>
        <p:txBody>
          <a:bodyPr/>
          <a:lstStyle/>
          <a:p>
            <a:r>
              <a:rPr lang="ro-RO" dirty="0" smtClean="0"/>
              <a:t>TP paranoidă</a:t>
            </a:r>
            <a:endParaRPr lang="en-US" dirty="0"/>
          </a:p>
        </p:txBody>
      </p:sp>
      <p:sp>
        <p:nvSpPr>
          <p:cNvPr id="4" name="TextBox 3"/>
          <p:cNvSpPr txBox="1"/>
          <p:nvPr/>
        </p:nvSpPr>
        <p:spPr>
          <a:xfrm>
            <a:off x="0" y="1071546"/>
            <a:ext cx="4714876" cy="5262979"/>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301.0</a:t>
            </a:r>
          </a:p>
          <a:p>
            <a:pPr marL="457200" indent="-457200">
              <a:buAutoNum type="alphaUcPeriod"/>
            </a:pPr>
            <a:r>
              <a:rPr lang="en-US" sz="2400" b="1" dirty="0" smtClean="0">
                <a:effectLst>
                  <a:outerShdw blurRad="38100" dist="38100" dir="2700000" algn="tl">
                    <a:srgbClr val="000000">
                      <a:alpha val="43137"/>
                    </a:srgbClr>
                  </a:outerShdw>
                </a:effectLst>
                <a:latin typeface="Arial Narrow" pitchFamily="34" charset="0"/>
              </a:rPr>
              <a:t>O </a:t>
            </a:r>
            <a:r>
              <a:rPr lang="ro-RO" sz="2400" b="1" dirty="0" smtClean="0">
                <a:effectLst>
                  <a:outerShdw blurRad="38100" dist="38100" dir="2700000" algn="tl">
                    <a:srgbClr val="000000">
                      <a:alpha val="43137"/>
                    </a:srgbClr>
                  </a:outerShdw>
                </a:effectLst>
                <a:latin typeface="Arial Narrow" pitchFamily="34" charset="0"/>
              </a:rPr>
              <a:t>neîncredere şi suspiciune persuasivă faţă de alţii, astfel că intenţiile acestora sunt interpretare ca răuvoitoare, începând precoce în perioada adultă şi prezente într-o varietate de contexte, după cum este indicat de patru (sau mai multe) dintre următoarele: </a:t>
            </a:r>
          </a:p>
          <a:p>
            <a:pPr marL="457200" indent="-457200"/>
            <a:r>
              <a:rPr lang="ro-RO" sz="2400" b="1" dirty="0" smtClean="0">
                <a:effectLst>
                  <a:outerShdw blurRad="38100" dist="38100" dir="2700000" algn="tl">
                    <a:srgbClr val="000000">
                      <a:alpha val="43137"/>
                    </a:srgbClr>
                  </a:outerShdw>
                </a:effectLst>
                <a:latin typeface="Arial Narrow" pitchFamily="34" charset="0"/>
              </a:rPr>
              <a:t>	1. suspectează, fără o bază suficientă că alţii îl / o exploatează, prejudiciază sau înşeală</a:t>
            </a:r>
            <a:endParaRPr lang="en-US" sz="2400" b="1" dirty="0">
              <a:effectLst>
                <a:outerShdw blurRad="38100" dist="38100" dir="2700000" algn="tl">
                  <a:srgbClr val="000000">
                    <a:alpha val="43137"/>
                  </a:srgbClr>
                </a:outerShdw>
              </a:effectLst>
              <a:latin typeface="Arial Narrow" pitchFamily="34" charset="0"/>
            </a:endParaRPr>
          </a:p>
        </p:txBody>
      </p:sp>
      <p:sp>
        <p:nvSpPr>
          <p:cNvPr id="6" name="TextBox 5"/>
          <p:cNvSpPr txBox="1"/>
          <p:nvPr/>
        </p:nvSpPr>
        <p:spPr>
          <a:xfrm>
            <a:off x="4643438" y="1214422"/>
            <a:ext cx="4500562" cy="5262979"/>
          </a:xfrm>
          <a:prstGeom prst="rect">
            <a:avLst/>
          </a:prstGeom>
          <a:noFill/>
        </p:spPr>
        <p:txBody>
          <a:bodyPr wrap="square" rtlCol="0">
            <a:spAutoFit/>
          </a:bodyPr>
          <a:lstStyle/>
          <a:p>
            <a:r>
              <a:rPr lang="en-US" sz="2400" b="1" dirty="0" smtClean="0">
                <a:solidFill>
                  <a:srgbClr val="FFFF00"/>
                </a:solidFill>
                <a:effectLst>
                  <a:outerShdw blurRad="38100" dist="38100" dir="2700000" algn="tl">
                    <a:srgbClr val="000000">
                      <a:alpha val="43137"/>
                    </a:srgbClr>
                  </a:outerShdw>
                </a:effectLst>
                <a:latin typeface="Arial Narrow" pitchFamily="34" charset="0"/>
              </a:rPr>
              <a:t>ICD-10, F60.0</a:t>
            </a:r>
            <a:endParaRPr lang="ro-RO" sz="2400" b="1" dirty="0" smtClean="0">
              <a:solidFill>
                <a:srgbClr val="FFFF00"/>
              </a:solidFill>
              <a:effectLst>
                <a:outerShdw blurRad="38100" dist="38100" dir="2700000" algn="tl">
                  <a:srgbClr val="000000">
                    <a:alpha val="43137"/>
                  </a:srgbClr>
                </a:outerShdw>
              </a:effectLst>
              <a:latin typeface="Arial Narrow" pitchFamily="34" charset="0"/>
            </a:endParaRPr>
          </a:p>
          <a:p>
            <a:pPr marL="457200" indent="-457200">
              <a:buAutoNum type="alphaLcPeriod"/>
            </a:pPr>
            <a:r>
              <a:rPr lang="ro-RO" sz="2400" b="1" dirty="0" smtClean="0">
                <a:solidFill>
                  <a:srgbClr val="FFFF00"/>
                </a:solidFill>
                <a:effectLst>
                  <a:outerShdw blurRad="38100" dist="38100" dir="2700000" algn="tl">
                    <a:srgbClr val="000000">
                      <a:alpha val="43137"/>
                    </a:srgbClr>
                  </a:outerShdw>
                </a:effectLst>
                <a:latin typeface="Arial Narrow" pitchFamily="34" charset="0"/>
              </a:rPr>
              <a:t>Sensibilitate excesivă la eşecuri, înfrângeri şi atitudini neprietenoase;</a:t>
            </a:r>
          </a:p>
          <a:p>
            <a:pPr marL="457200" indent="-457200">
              <a:buAutoNum type="alphaLcPeriod"/>
            </a:pPr>
            <a:r>
              <a:rPr lang="ro-RO" sz="2400" b="1" dirty="0" smtClean="0">
                <a:solidFill>
                  <a:srgbClr val="FFFF00"/>
                </a:solidFill>
                <a:effectLst>
                  <a:outerShdw blurRad="38100" dist="38100" dir="2700000" algn="tl">
                    <a:srgbClr val="000000">
                      <a:alpha val="43137"/>
                    </a:srgbClr>
                  </a:outerShdw>
                </a:effectLst>
                <a:latin typeface="Arial Narrow" pitchFamily="34" charset="0"/>
              </a:rPr>
              <a:t>Tendinţa de a purta ranchiună permanent, cum ar fi refuzul de a ierta insultele, loviturile sau desconsiderarea;</a:t>
            </a:r>
          </a:p>
          <a:p>
            <a:pPr marL="457200" indent="-457200">
              <a:buAutoNum type="alphaLcPeriod"/>
            </a:pPr>
            <a:r>
              <a:rPr lang="ro-RO" sz="2400" b="1" dirty="0" smtClean="0">
                <a:solidFill>
                  <a:srgbClr val="FFFF00"/>
                </a:solidFill>
                <a:effectLst>
                  <a:outerShdw blurRad="38100" dist="38100" dir="2700000" algn="tl">
                    <a:srgbClr val="000000">
                      <a:alpha val="43137"/>
                    </a:srgbClr>
                  </a:outerShdw>
                </a:effectLst>
                <a:latin typeface="Arial Narrow" pitchFamily="34" charset="0"/>
              </a:rPr>
              <a:t>Suspiciune şi o tendinţă accentuată de a distorsiona trăirile, prin consideratea greşită a acţiunilor neutre sau prietenoase ale altora drept acte de ostilitate sau de dispreţ</a:t>
            </a:r>
            <a:endParaRPr lang="en-US" sz="2400" b="1" dirty="0">
              <a:solidFill>
                <a:srgbClr val="FFFF00"/>
              </a:solidFill>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Stadiile lui Freud</a:t>
            </a:r>
            <a:endParaRPr lang="en-US" dirty="0"/>
          </a:p>
        </p:txBody>
      </p:sp>
      <p:sp>
        <p:nvSpPr>
          <p:cNvPr id="3" name="Content Placeholder 2"/>
          <p:cNvSpPr>
            <a:spLocks noGrp="1"/>
          </p:cNvSpPr>
          <p:nvPr>
            <p:ph idx="1"/>
          </p:nvPr>
        </p:nvSpPr>
        <p:spPr/>
        <p:txBody>
          <a:bodyPr>
            <a:normAutofit lnSpcReduction="10000"/>
          </a:bodyPr>
          <a:lstStyle/>
          <a:p>
            <a:r>
              <a:rPr lang="en-US" dirty="0" smtClean="0">
                <a:solidFill>
                  <a:srgbClr val="FFFF00"/>
                </a:solidFill>
              </a:rPr>
              <a:t>Oral</a:t>
            </a:r>
            <a:r>
              <a:rPr lang="en-US" dirty="0" smtClean="0"/>
              <a:t> (</a:t>
            </a:r>
            <a:r>
              <a:rPr lang="en-US" dirty="0" err="1" smtClean="0"/>
              <a:t>pana</a:t>
            </a:r>
            <a:r>
              <a:rPr lang="en-US" dirty="0" smtClean="0"/>
              <a:t> la 15 </a:t>
            </a:r>
            <a:r>
              <a:rPr lang="en-US" dirty="0" err="1" smtClean="0"/>
              <a:t>luni</a:t>
            </a:r>
            <a:r>
              <a:rPr lang="en-US" dirty="0" smtClean="0"/>
              <a:t>)</a:t>
            </a:r>
          </a:p>
          <a:p>
            <a:r>
              <a:rPr lang="en-US" dirty="0" smtClean="0">
                <a:solidFill>
                  <a:srgbClr val="FFFF00"/>
                </a:solidFill>
              </a:rPr>
              <a:t>Anal</a:t>
            </a:r>
            <a:r>
              <a:rPr lang="en-US" dirty="0" smtClean="0"/>
              <a:t> (15 luni-3ani)</a:t>
            </a:r>
          </a:p>
          <a:p>
            <a:r>
              <a:rPr lang="en-US" dirty="0" smtClean="0">
                <a:solidFill>
                  <a:srgbClr val="FFFF00"/>
                </a:solidFill>
              </a:rPr>
              <a:t>Phallic</a:t>
            </a:r>
            <a:r>
              <a:rPr lang="en-US" dirty="0" smtClean="0"/>
              <a:t> (oedipal, </a:t>
            </a:r>
            <a:r>
              <a:rPr lang="en-US" dirty="0" err="1" smtClean="0"/>
              <a:t>electral</a:t>
            </a:r>
            <a:r>
              <a:rPr lang="en-US" dirty="0" smtClean="0"/>
              <a:t> / 3-6 </a:t>
            </a:r>
            <a:r>
              <a:rPr lang="en-US" dirty="0" err="1" smtClean="0"/>
              <a:t>ani</a:t>
            </a:r>
            <a:r>
              <a:rPr lang="en-US" dirty="0" smtClean="0"/>
              <a:t>)</a:t>
            </a:r>
          </a:p>
          <a:p>
            <a:r>
              <a:rPr lang="en-US" dirty="0" smtClean="0">
                <a:solidFill>
                  <a:srgbClr val="FFFF00"/>
                </a:solidFill>
              </a:rPr>
              <a:t>Latency</a:t>
            </a:r>
            <a:r>
              <a:rPr lang="en-US" dirty="0" smtClean="0"/>
              <a:t> (6-12 </a:t>
            </a:r>
            <a:r>
              <a:rPr lang="en-US" dirty="0" err="1" smtClean="0"/>
              <a:t>ani</a:t>
            </a:r>
            <a:r>
              <a:rPr lang="en-US" dirty="0" smtClean="0"/>
              <a:t>; </a:t>
            </a:r>
            <a:r>
              <a:rPr lang="en-US" dirty="0" err="1" smtClean="0"/>
              <a:t>focusul</a:t>
            </a:r>
            <a:r>
              <a:rPr lang="en-US" dirty="0" smtClean="0"/>
              <a:t> energetic </a:t>
            </a:r>
            <a:r>
              <a:rPr lang="en-US" dirty="0" err="1" smtClean="0"/>
              <a:t>plasat</a:t>
            </a:r>
            <a:r>
              <a:rPr lang="en-US" dirty="0" smtClean="0"/>
              <a:t> </a:t>
            </a:r>
            <a:r>
              <a:rPr lang="en-US" dirty="0" err="1" smtClean="0"/>
              <a:t>pe</a:t>
            </a:r>
            <a:r>
              <a:rPr lang="en-US" dirty="0" smtClean="0"/>
              <a:t> </a:t>
            </a:r>
            <a:r>
              <a:rPr lang="en-US" dirty="0" err="1" smtClean="0"/>
              <a:t>dezvoltarea</a:t>
            </a:r>
            <a:r>
              <a:rPr lang="en-US" dirty="0" smtClean="0"/>
              <a:t> </a:t>
            </a:r>
            <a:r>
              <a:rPr lang="en-US" dirty="0" err="1" smtClean="0"/>
              <a:t>intelectual</a:t>
            </a:r>
            <a:r>
              <a:rPr lang="en-US" dirty="0" err="1" smtClean="0"/>
              <a:t>a</a:t>
            </a:r>
            <a:r>
              <a:rPr lang="en-US" dirty="0" smtClean="0"/>
              <a:t>, </a:t>
            </a:r>
            <a:r>
              <a:rPr lang="en-US" dirty="0" err="1" smtClean="0"/>
              <a:t>maturarea</a:t>
            </a:r>
            <a:r>
              <a:rPr lang="en-US" dirty="0" smtClean="0"/>
              <a:t> superego-</a:t>
            </a:r>
            <a:r>
              <a:rPr lang="en-US" dirty="0" err="1" smtClean="0"/>
              <a:t>ului</a:t>
            </a:r>
            <a:r>
              <a:rPr lang="en-US" dirty="0" smtClean="0"/>
              <a:t>, </a:t>
            </a:r>
            <a:r>
              <a:rPr lang="en-US" dirty="0" err="1" smtClean="0"/>
              <a:t>copilul</a:t>
            </a:r>
            <a:r>
              <a:rPr lang="en-US" dirty="0" smtClean="0"/>
              <a:t> </a:t>
            </a:r>
            <a:r>
              <a:rPr lang="en-US" dirty="0" err="1" smtClean="0"/>
              <a:t>iese</a:t>
            </a:r>
            <a:r>
              <a:rPr lang="en-US" dirty="0" smtClean="0"/>
              <a:t> in </a:t>
            </a:r>
            <a:r>
              <a:rPr lang="en-US" dirty="0" err="1" smtClean="0"/>
              <a:t>cadrul</a:t>
            </a:r>
            <a:r>
              <a:rPr lang="en-US" dirty="0" smtClean="0"/>
              <a:t> social </a:t>
            </a:r>
            <a:r>
              <a:rPr lang="en-US" dirty="0" err="1" smtClean="0"/>
              <a:t>mai</a:t>
            </a:r>
            <a:r>
              <a:rPr lang="en-US" dirty="0" smtClean="0"/>
              <a:t> </a:t>
            </a:r>
            <a:r>
              <a:rPr lang="en-US" dirty="0" err="1" smtClean="0"/>
              <a:t>larg</a:t>
            </a:r>
            <a:r>
              <a:rPr lang="en-US" dirty="0" smtClean="0"/>
              <a:t> </a:t>
            </a:r>
            <a:r>
              <a:rPr lang="en-US" dirty="0" err="1" smtClean="0"/>
              <a:t>prin</a:t>
            </a:r>
            <a:r>
              <a:rPr lang="en-US" dirty="0" smtClean="0"/>
              <a:t> </a:t>
            </a:r>
            <a:r>
              <a:rPr lang="en-US" dirty="0" err="1" smtClean="0"/>
              <a:t>scoala</a:t>
            </a:r>
            <a:r>
              <a:rPr lang="en-US" dirty="0" smtClean="0"/>
              <a:t>)</a:t>
            </a:r>
            <a:endParaRPr lang="en-US" dirty="0" smtClean="0"/>
          </a:p>
          <a:p>
            <a:r>
              <a:rPr lang="en-US" dirty="0" smtClean="0">
                <a:solidFill>
                  <a:srgbClr val="FFFF00"/>
                </a:solidFill>
              </a:rPr>
              <a:t>Genital</a:t>
            </a:r>
            <a:r>
              <a:rPr lang="en-US" dirty="0" smtClean="0"/>
              <a:t> (12/13 </a:t>
            </a:r>
            <a:r>
              <a:rPr lang="en-US" dirty="0" err="1" smtClean="0"/>
              <a:t>ani</a:t>
            </a:r>
            <a:r>
              <a:rPr lang="en-US" dirty="0" smtClean="0"/>
              <a:t> – 20 </a:t>
            </a:r>
            <a:r>
              <a:rPr lang="en-US" dirty="0" err="1" smtClean="0"/>
              <a:t>ani</a:t>
            </a:r>
            <a:r>
              <a:rPr lang="en-US" dirty="0" smtClean="0"/>
              <a:t>; </a:t>
            </a:r>
            <a:r>
              <a:rPr lang="en-US" dirty="0" err="1" smtClean="0"/>
              <a:t>dezvoltarea</a:t>
            </a:r>
            <a:r>
              <a:rPr lang="en-US" dirty="0" smtClean="0"/>
              <a:t> </a:t>
            </a:r>
            <a:r>
              <a:rPr lang="en-US" dirty="0" err="1" smtClean="0"/>
              <a:t>cople;itoare</a:t>
            </a:r>
            <a:r>
              <a:rPr lang="en-US" dirty="0" smtClean="0"/>
              <a:t> a </a:t>
            </a:r>
            <a:r>
              <a:rPr lang="en-US" dirty="0" err="1" smtClean="0"/>
              <a:t>impulsurilor</a:t>
            </a:r>
            <a:r>
              <a:rPr lang="en-US" dirty="0" smtClean="0"/>
              <a:t> </a:t>
            </a:r>
            <a:r>
              <a:rPr lang="en-US" dirty="0" err="1" smtClean="0"/>
              <a:t>sexuale</a:t>
            </a:r>
            <a:r>
              <a:rPr lang="en-US" dirty="0" smtClean="0"/>
              <a:t>, </a:t>
            </a:r>
            <a:r>
              <a:rPr lang="en-US" dirty="0" err="1" smtClean="0"/>
              <a:t>dezvoltarea</a:t>
            </a:r>
            <a:r>
              <a:rPr lang="en-US" dirty="0" smtClean="0"/>
              <a:t> </a:t>
            </a:r>
            <a:r>
              <a:rPr lang="en-US" dirty="0" err="1" smtClean="0"/>
              <a:t>unor</a:t>
            </a:r>
            <a:r>
              <a:rPr lang="en-US" dirty="0" smtClean="0"/>
              <a:t> </a:t>
            </a:r>
            <a:r>
              <a:rPr lang="en-US" dirty="0" err="1" smtClean="0"/>
              <a:t>relatii</a:t>
            </a:r>
            <a:r>
              <a:rPr lang="en-US" dirty="0" smtClean="0"/>
              <a:t> </a:t>
            </a:r>
            <a:r>
              <a:rPr lang="en-US" dirty="0" err="1" smtClean="0"/>
              <a:t>placute</a:t>
            </a:r>
            <a:r>
              <a:rPr lang="en-US" dirty="0" smtClean="0"/>
              <a:t> cu </a:t>
            </a:r>
            <a:r>
              <a:rPr lang="en-US" dirty="0" err="1" smtClean="0"/>
              <a:t>indivizi</a:t>
            </a:r>
            <a:r>
              <a:rPr lang="en-US" dirty="0" smtClean="0"/>
              <a:t> de sex opus </a:t>
            </a:r>
            <a:r>
              <a:rPr lang="en-US" dirty="0" err="1" smtClean="0"/>
              <a:t>devine</a:t>
            </a:r>
            <a:r>
              <a:rPr lang="en-US" dirty="0" smtClean="0"/>
              <a:t> </a:t>
            </a:r>
            <a:r>
              <a:rPr lang="en-US" dirty="0" err="1" smtClean="0"/>
              <a:t>principalul</a:t>
            </a:r>
            <a:r>
              <a:rPr lang="en-US" dirty="0" smtClean="0"/>
              <a:t> </a:t>
            </a:r>
            <a:r>
              <a:rPr lang="en-US" dirty="0" err="1" smtClean="0"/>
              <a:t>scop</a:t>
            </a:r>
            <a:r>
              <a:rPr lang="en-US" dirty="0" smtClean="0"/>
              <a:t>)</a:t>
            </a: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142900"/>
            <a:ext cx="8229600" cy="1143000"/>
          </a:xfrm>
        </p:spPr>
        <p:txBody>
          <a:bodyPr/>
          <a:lstStyle/>
          <a:p>
            <a:r>
              <a:rPr lang="ro-RO" dirty="0" smtClean="0"/>
              <a:t>TP paranoidă</a:t>
            </a:r>
            <a:endParaRPr lang="en-US" dirty="0"/>
          </a:p>
        </p:txBody>
      </p:sp>
      <p:sp>
        <p:nvSpPr>
          <p:cNvPr id="4" name="TextBox 3"/>
          <p:cNvSpPr txBox="1"/>
          <p:nvPr/>
        </p:nvSpPr>
        <p:spPr>
          <a:xfrm>
            <a:off x="0" y="1071546"/>
            <a:ext cx="4714876" cy="6001643"/>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301.0</a:t>
            </a:r>
            <a:endParaRPr lang="ro-RO" sz="2400" b="1" dirty="0" smtClean="0">
              <a:effectLst>
                <a:outerShdw blurRad="38100" dist="38100" dir="2700000" algn="tl">
                  <a:srgbClr val="000000">
                    <a:alpha val="43137"/>
                  </a:srgbClr>
                </a:outerShdw>
              </a:effectLst>
              <a:latin typeface="Arial Narrow" pitchFamily="34" charset="0"/>
            </a:endParaRPr>
          </a:p>
          <a:p>
            <a:r>
              <a:rPr lang="ro-RO" sz="2400" b="1" dirty="0" smtClean="0">
                <a:effectLst>
                  <a:outerShdw blurRad="38100" dist="38100" dir="2700000" algn="tl">
                    <a:srgbClr val="000000">
                      <a:alpha val="43137"/>
                    </a:srgbClr>
                  </a:outerShdw>
                </a:effectLst>
                <a:latin typeface="Arial Narrow" pitchFamily="34" charset="0"/>
              </a:rPr>
              <a:t>2. Este preocupat(ă) de dubii nejustificate referitoare la loialitatea sau corectitudinea amicilor sau asociaţilor;</a:t>
            </a:r>
          </a:p>
          <a:p>
            <a:r>
              <a:rPr lang="ro-RO" sz="2400" b="1" dirty="0" smtClean="0">
                <a:effectLst>
                  <a:outerShdw blurRad="38100" dist="38100" dir="2700000" algn="tl">
                    <a:srgbClr val="000000">
                      <a:alpha val="43137"/>
                    </a:srgbClr>
                  </a:outerShdw>
                </a:effectLst>
                <a:latin typeface="Arial Narrow" pitchFamily="34" charset="0"/>
              </a:rPr>
              <a:t>3. Refuză să aibă încredere în alţii din cauza fricii nejustificate că informaţiile vor fi utlizate maliţios împotriva sa;</a:t>
            </a:r>
          </a:p>
          <a:p>
            <a:r>
              <a:rPr lang="ro-RO" sz="2400" b="1" dirty="0" smtClean="0">
                <a:effectLst>
                  <a:outerShdw blurRad="38100" dist="38100" dir="2700000" algn="tl">
                    <a:srgbClr val="000000">
                      <a:alpha val="43137"/>
                    </a:srgbClr>
                  </a:outerShdw>
                </a:effectLst>
                <a:latin typeface="Arial Narrow" pitchFamily="34" charset="0"/>
              </a:rPr>
              <a:t>4. Citeşte intenţii degradante sau ameninţătoare în remarci sau evenimente beningne;</a:t>
            </a:r>
          </a:p>
          <a:p>
            <a:r>
              <a:rPr lang="ro-RO" sz="2400" b="1" dirty="0" smtClean="0">
                <a:effectLst>
                  <a:outerShdw blurRad="38100" dist="38100" dir="2700000" algn="tl">
                    <a:srgbClr val="000000">
                      <a:alpha val="43137"/>
                    </a:srgbClr>
                  </a:outerShdw>
                </a:effectLst>
                <a:latin typeface="Arial Narrow" pitchFamily="34" charset="0"/>
              </a:rPr>
              <a:t>5. Poartă pică tot timpul, implacabilă fţă de insulte, injurii sau ofense</a:t>
            </a:r>
          </a:p>
          <a:p>
            <a:endParaRPr lang="ro-RO" sz="2400" b="1" dirty="0" smtClean="0">
              <a:effectLst>
                <a:outerShdw blurRad="38100" dist="38100" dir="2700000" algn="tl">
                  <a:srgbClr val="000000">
                    <a:alpha val="43137"/>
                  </a:srgbClr>
                </a:outerShdw>
              </a:effectLst>
              <a:latin typeface="Arial Narrow" pitchFamily="34" charset="0"/>
            </a:endParaRPr>
          </a:p>
          <a:p>
            <a:endParaRPr lang="en-US" sz="2400" b="1" dirty="0" smtClean="0">
              <a:effectLst>
                <a:outerShdw blurRad="38100" dist="38100" dir="2700000" algn="tl">
                  <a:srgbClr val="000000">
                    <a:alpha val="43137"/>
                  </a:srgbClr>
                </a:outerShdw>
              </a:effectLst>
              <a:latin typeface="Arial Narrow" pitchFamily="34" charset="0"/>
            </a:endParaRPr>
          </a:p>
        </p:txBody>
      </p:sp>
      <p:sp>
        <p:nvSpPr>
          <p:cNvPr id="6" name="TextBox 5"/>
          <p:cNvSpPr txBox="1"/>
          <p:nvPr/>
        </p:nvSpPr>
        <p:spPr>
          <a:xfrm>
            <a:off x="4643438" y="1214422"/>
            <a:ext cx="4500562" cy="5632311"/>
          </a:xfrm>
          <a:prstGeom prst="rect">
            <a:avLst/>
          </a:prstGeom>
          <a:noFill/>
        </p:spPr>
        <p:txBody>
          <a:bodyPr wrap="square" rtlCol="0">
            <a:spAutoFit/>
          </a:bodyPr>
          <a:lstStyle/>
          <a:p>
            <a:r>
              <a:rPr lang="en-US" sz="2400" b="1" dirty="0" smtClean="0">
                <a:solidFill>
                  <a:srgbClr val="FFFF00"/>
                </a:solidFill>
                <a:effectLst>
                  <a:outerShdw blurRad="38100" dist="38100" dir="2700000" algn="tl">
                    <a:srgbClr val="000000">
                      <a:alpha val="43137"/>
                    </a:srgbClr>
                  </a:outerShdw>
                </a:effectLst>
                <a:latin typeface="Arial Narrow" pitchFamily="34" charset="0"/>
              </a:rPr>
              <a:t>ICD-10, F60.0</a:t>
            </a:r>
            <a:endParaRPr lang="ro-RO" sz="2400" b="1" dirty="0" smtClean="0">
              <a:solidFill>
                <a:srgbClr val="FFFF00"/>
              </a:solidFill>
              <a:effectLst>
                <a:outerShdw blurRad="38100" dist="38100" dir="2700000" algn="tl">
                  <a:srgbClr val="000000">
                    <a:alpha val="43137"/>
                  </a:srgbClr>
                </a:outerShdw>
              </a:effectLst>
              <a:latin typeface="Arial Narrow" pitchFamily="34" charset="0"/>
            </a:endParaRP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d. Un sentiment combativ şi tenace de susţinere a drepturilor personale, care nu este adecvat situaţiei prezente;</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e. Suspiciune recurentă, fără justificare, privind fidelitatea partenerului sexual sau a soţului / soţiei</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f. Tendinţa către o stimă de sine excesivă, manifestată printr-o atitudine persistentă de referinţă la sine însuşi;</a:t>
            </a:r>
          </a:p>
          <a:p>
            <a:endParaRPr lang="ro-RO" sz="2400" b="1" dirty="0" smtClean="0">
              <a:effectLst>
                <a:outerShdw blurRad="38100" dist="38100" dir="2700000" algn="tl">
                  <a:srgbClr val="000000">
                    <a:alpha val="43137"/>
                  </a:srgbClr>
                </a:outerShdw>
              </a:effectLst>
              <a:latin typeface="Arial Narrow" pitchFamily="34" charset="0"/>
            </a:endParaRP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142900"/>
            <a:ext cx="8229600" cy="1143000"/>
          </a:xfrm>
        </p:spPr>
        <p:txBody>
          <a:bodyPr/>
          <a:lstStyle/>
          <a:p>
            <a:r>
              <a:rPr lang="ro-RO" dirty="0" smtClean="0"/>
              <a:t>TP paranoidă</a:t>
            </a:r>
            <a:endParaRPr lang="en-US" dirty="0"/>
          </a:p>
        </p:txBody>
      </p:sp>
      <p:sp>
        <p:nvSpPr>
          <p:cNvPr id="4" name="TextBox 3"/>
          <p:cNvSpPr txBox="1"/>
          <p:nvPr/>
        </p:nvSpPr>
        <p:spPr>
          <a:xfrm>
            <a:off x="0" y="1071546"/>
            <a:ext cx="4714876" cy="6001643"/>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301.0</a:t>
            </a:r>
            <a:endParaRPr lang="ro-RO" sz="2400" b="1" dirty="0" smtClean="0">
              <a:effectLst>
                <a:outerShdw blurRad="38100" dist="38100" dir="2700000" algn="tl">
                  <a:srgbClr val="000000">
                    <a:alpha val="43137"/>
                  </a:srgbClr>
                </a:outerShdw>
              </a:effectLst>
              <a:latin typeface="Arial Narrow" pitchFamily="34" charset="0"/>
            </a:endParaRPr>
          </a:p>
          <a:p>
            <a:r>
              <a:rPr lang="ro-RO" sz="2400" b="1" dirty="0" smtClean="0">
                <a:effectLst>
                  <a:outerShdw blurRad="38100" dist="38100" dir="2700000" algn="tl">
                    <a:srgbClr val="000000">
                      <a:alpha val="43137"/>
                    </a:srgbClr>
                  </a:outerShdw>
                </a:effectLst>
                <a:latin typeface="Arial Narrow" pitchFamily="34" charset="0"/>
              </a:rPr>
              <a:t>6. Percepe atacuri la persoană sau la reputaţia sa, care nu sunt evidente altora şi este prompt(ă) în a acţiona coleric sau în a contraataca;</a:t>
            </a:r>
          </a:p>
          <a:p>
            <a:r>
              <a:rPr lang="ro-RO" sz="2400" b="1" dirty="0" smtClean="0">
                <a:effectLst>
                  <a:outerShdw blurRad="38100" dist="38100" dir="2700000" algn="tl">
                    <a:srgbClr val="000000">
                      <a:alpha val="43137"/>
                    </a:srgbClr>
                  </a:outerShdw>
                </a:effectLst>
                <a:latin typeface="Arial Narrow" pitchFamily="34" charset="0"/>
              </a:rPr>
              <a:t>7. Are suspiciuni recurente, fără nici o justificare, referitoare la fidelitatea soţiei /soţului ori partenerului / partenerei sexual(e);</a:t>
            </a:r>
          </a:p>
          <a:p>
            <a:r>
              <a:rPr lang="ro-RO" sz="2400" b="1" dirty="0" smtClean="0">
                <a:effectLst>
                  <a:outerShdw blurRad="38100" dist="38100" dir="2700000" algn="tl">
                    <a:srgbClr val="000000">
                      <a:alpha val="43137"/>
                    </a:srgbClr>
                  </a:outerShdw>
                </a:effectLst>
                <a:latin typeface="Arial Narrow" pitchFamily="34" charset="0"/>
              </a:rPr>
              <a:t>B. Nu survine excluiv în decursul schizofreniei, al unei tulburări afective cu elemente psihotice ori al altei tuburări psihotice şi nu se datorează efectelor fiziologice directe al unei condiţii medicale generale.</a:t>
            </a:r>
          </a:p>
          <a:p>
            <a:endParaRPr lang="en-US" sz="2400" b="1" dirty="0" smtClean="0">
              <a:effectLst>
                <a:outerShdw blurRad="38100" dist="38100" dir="2700000" algn="tl">
                  <a:srgbClr val="000000">
                    <a:alpha val="43137"/>
                  </a:srgbClr>
                </a:outerShdw>
              </a:effectLst>
              <a:latin typeface="Arial Narrow" pitchFamily="34" charset="0"/>
            </a:endParaRPr>
          </a:p>
        </p:txBody>
      </p:sp>
      <p:sp>
        <p:nvSpPr>
          <p:cNvPr id="6" name="TextBox 5"/>
          <p:cNvSpPr txBox="1"/>
          <p:nvPr/>
        </p:nvSpPr>
        <p:spPr>
          <a:xfrm>
            <a:off x="4643438" y="1214422"/>
            <a:ext cx="4500562" cy="3416320"/>
          </a:xfrm>
          <a:prstGeom prst="rect">
            <a:avLst/>
          </a:prstGeom>
          <a:noFill/>
        </p:spPr>
        <p:txBody>
          <a:bodyPr wrap="square" rtlCol="0">
            <a:spAutoFit/>
          </a:bodyPr>
          <a:lstStyle/>
          <a:p>
            <a:r>
              <a:rPr lang="en-US" sz="2400" b="1" dirty="0" smtClean="0">
                <a:solidFill>
                  <a:srgbClr val="FFFF00"/>
                </a:solidFill>
                <a:effectLst>
                  <a:outerShdw blurRad="38100" dist="38100" dir="2700000" algn="tl">
                    <a:srgbClr val="000000">
                      <a:alpha val="43137"/>
                    </a:srgbClr>
                  </a:outerShdw>
                </a:effectLst>
                <a:latin typeface="Arial Narrow" pitchFamily="34" charset="0"/>
              </a:rPr>
              <a:t>ICD-10, F60.0</a:t>
            </a:r>
            <a:endParaRPr lang="ro-RO" sz="2400" b="1" dirty="0" smtClean="0">
              <a:solidFill>
                <a:srgbClr val="FFFF00"/>
              </a:solidFill>
              <a:effectLst>
                <a:outerShdw blurRad="38100" dist="38100" dir="2700000" algn="tl">
                  <a:srgbClr val="000000">
                    <a:alpha val="43137"/>
                  </a:srgbClr>
                </a:outerShdw>
              </a:effectLst>
              <a:latin typeface="Arial Narrow" pitchFamily="34" charset="0"/>
            </a:endParaRP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g. Preocupări privind explicarea prin conspiraţii lipsite de substanţă a avenimentelor care implică pacientul sau lumea, în general.</a:t>
            </a:r>
          </a:p>
          <a:p>
            <a:endParaRPr lang="ro-RO" sz="2400" b="1" dirty="0" smtClean="0">
              <a:solidFill>
                <a:srgbClr val="FFFF00"/>
              </a:solidFill>
              <a:effectLst>
                <a:outerShdw blurRad="38100" dist="38100" dir="2700000" algn="tl">
                  <a:srgbClr val="000000">
                    <a:alpha val="43137"/>
                  </a:srgbClr>
                </a:outerShdw>
              </a:effectLst>
              <a:latin typeface="Arial Narrow" pitchFamily="34" charset="0"/>
            </a:endParaRP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Include tulburarea de personalitate paranoidă expansivă, cverulentă, fanatică şi senzitivă</a:t>
            </a:r>
            <a:endParaRPr lang="en-US" sz="2400" b="1" dirty="0">
              <a:solidFill>
                <a:srgbClr val="FFFF00"/>
              </a:solidFill>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TP schizoidă</a:t>
            </a:r>
            <a:endParaRPr lang="en-US" dirty="0"/>
          </a:p>
        </p:txBody>
      </p:sp>
      <p:sp>
        <p:nvSpPr>
          <p:cNvPr id="4" name="TextBox 3"/>
          <p:cNvSpPr txBox="1"/>
          <p:nvPr/>
        </p:nvSpPr>
        <p:spPr>
          <a:xfrm>
            <a:off x="0" y="1071546"/>
            <a:ext cx="4714876" cy="6001643"/>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301.20</a:t>
            </a:r>
          </a:p>
          <a:p>
            <a:pPr marL="457200" indent="-457200">
              <a:buAutoNum type="alphaUcPeriod"/>
            </a:pPr>
            <a:r>
              <a:rPr lang="ro-RO" sz="2400" b="1" dirty="0" smtClean="0">
                <a:effectLst>
                  <a:outerShdw blurRad="38100" dist="38100" dir="2700000" algn="tl">
                    <a:srgbClr val="000000">
                      <a:alpha val="43137"/>
                    </a:srgbClr>
                  </a:outerShdw>
                </a:effectLst>
                <a:latin typeface="Arial Narrow" pitchFamily="34" charset="0"/>
              </a:rPr>
              <a:t>Un pattern persuasiv de detaşare de relaţiile sociale şi o gamă restrânsă de exprimare a emoţiilor în situaţii interpersonale, începând precoce în perioada adultă şi prezente într-o varietate de contexte, după cum este indicat de patru sau mai multe dintre următoarele:</a:t>
            </a:r>
          </a:p>
          <a:p>
            <a:pPr marL="457200" indent="-457200"/>
            <a:r>
              <a:rPr lang="ro-RO" sz="2400" b="1" dirty="0" smtClean="0">
                <a:effectLst>
                  <a:outerShdw blurRad="38100" dist="38100" dir="2700000" algn="tl">
                    <a:srgbClr val="000000">
                      <a:alpha val="43137"/>
                    </a:srgbClr>
                  </a:outerShdw>
                </a:effectLst>
                <a:latin typeface="Arial Narrow" pitchFamily="34" charset="0"/>
              </a:rPr>
              <a:t>	1. nici nu doreşte şi nici nu se bucură de relaţii strânse, inclusiv de a fi membru al unei familii;</a:t>
            </a:r>
          </a:p>
          <a:p>
            <a:pPr marL="457200" indent="-457200"/>
            <a:r>
              <a:rPr lang="ro-RO" sz="2400" b="1" dirty="0" smtClean="0">
                <a:effectLst>
                  <a:outerShdw blurRad="38100" dist="38100" dir="2700000" algn="tl">
                    <a:srgbClr val="000000">
                      <a:alpha val="43137"/>
                    </a:srgbClr>
                  </a:outerShdw>
                </a:effectLst>
                <a:latin typeface="Arial Narrow" pitchFamily="34" charset="0"/>
              </a:rPr>
              <a:t>	2. alege aproape întotdeauna activităţi solitare;</a:t>
            </a:r>
          </a:p>
          <a:p>
            <a:endParaRPr lang="en-US" sz="2400" b="1" dirty="0" smtClean="0">
              <a:effectLst>
                <a:outerShdw blurRad="38100" dist="38100" dir="2700000" algn="tl">
                  <a:srgbClr val="000000">
                    <a:alpha val="43137"/>
                  </a:srgbClr>
                </a:outerShdw>
              </a:effectLst>
              <a:latin typeface="Arial Narrow" pitchFamily="34" charset="0"/>
            </a:endParaRPr>
          </a:p>
        </p:txBody>
      </p:sp>
      <p:sp>
        <p:nvSpPr>
          <p:cNvPr id="5" name="TextBox 4"/>
          <p:cNvSpPr txBox="1"/>
          <p:nvPr/>
        </p:nvSpPr>
        <p:spPr>
          <a:xfrm>
            <a:off x="4643438" y="1214422"/>
            <a:ext cx="4500562" cy="6001643"/>
          </a:xfrm>
          <a:prstGeom prst="rect">
            <a:avLst/>
          </a:prstGeom>
          <a:noFill/>
        </p:spPr>
        <p:txBody>
          <a:bodyPr wrap="square" rtlCol="0">
            <a:spAutoFit/>
          </a:bodyPr>
          <a:lstStyle/>
          <a:p>
            <a:r>
              <a:rPr lang="en-US" sz="2400" b="1" dirty="0" smtClean="0">
                <a:solidFill>
                  <a:srgbClr val="FFFF00"/>
                </a:solidFill>
                <a:effectLst>
                  <a:outerShdw blurRad="38100" dist="38100" dir="2700000" algn="tl">
                    <a:srgbClr val="000000">
                      <a:alpha val="43137"/>
                    </a:srgbClr>
                  </a:outerShdw>
                </a:effectLst>
                <a:latin typeface="Arial Narrow" pitchFamily="34" charset="0"/>
              </a:rPr>
              <a:t>ICD-10, F60.</a:t>
            </a:r>
            <a:r>
              <a:rPr lang="ro-RO" sz="2400" b="1" dirty="0" smtClean="0">
                <a:solidFill>
                  <a:srgbClr val="FFFF00"/>
                </a:solidFill>
                <a:effectLst>
                  <a:outerShdw blurRad="38100" dist="38100" dir="2700000" algn="tl">
                    <a:srgbClr val="000000">
                      <a:alpha val="43137"/>
                    </a:srgbClr>
                  </a:outerShdw>
                </a:effectLst>
                <a:latin typeface="Arial Narrow" pitchFamily="34" charset="0"/>
              </a:rPr>
              <a:t>1</a:t>
            </a:r>
          </a:p>
          <a:p>
            <a:pPr marL="457200" indent="-457200">
              <a:buAutoNum type="alphaLcPeriod"/>
            </a:pPr>
            <a:r>
              <a:rPr lang="ro-RO" sz="2400" b="1" dirty="0" smtClean="0">
                <a:solidFill>
                  <a:srgbClr val="FFFF00"/>
                </a:solidFill>
                <a:effectLst>
                  <a:outerShdw blurRad="38100" dist="38100" dir="2700000" algn="tl">
                    <a:srgbClr val="000000">
                      <a:alpha val="43137"/>
                    </a:srgbClr>
                  </a:outerShdw>
                </a:effectLst>
                <a:latin typeface="Arial Narrow" pitchFamily="34" charset="0"/>
              </a:rPr>
              <a:t>Puţine, dacă există vreuna activităţi care produc plăcere;</a:t>
            </a:r>
          </a:p>
          <a:p>
            <a:pPr marL="457200" indent="-457200">
              <a:buAutoNum type="alphaLcPeriod"/>
            </a:pPr>
            <a:r>
              <a:rPr lang="ro-RO" sz="2400" b="1" dirty="0" smtClean="0">
                <a:solidFill>
                  <a:srgbClr val="FFFF00"/>
                </a:solidFill>
                <a:effectLst>
                  <a:outerShdw blurRad="38100" dist="38100" dir="2700000" algn="tl">
                    <a:srgbClr val="000000">
                      <a:alpha val="43137"/>
                    </a:srgbClr>
                  </a:outerShdw>
                </a:effectLst>
                <a:latin typeface="Arial Narrow" pitchFamily="34" charset="0"/>
              </a:rPr>
              <a:t>Răceală emoţională, detaşare sau afect tocit;</a:t>
            </a:r>
          </a:p>
          <a:p>
            <a:pPr marL="457200" indent="-457200">
              <a:buAutoNum type="alphaLcPeriod"/>
            </a:pPr>
            <a:r>
              <a:rPr lang="ro-RO" sz="2400" b="1" dirty="0" smtClean="0">
                <a:solidFill>
                  <a:srgbClr val="FFFF00"/>
                </a:solidFill>
                <a:effectLst>
                  <a:outerShdw blurRad="38100" dist="38100" dir="2700000" algn="tl">
                    <a:srgbClr val="000000">
                      <a:alpha val="43137"/>
                    </a:srgbClr>
                  </a:outerShdw>
                </a:effectLst>
                <a:latin typeface="Arial Narrow" pitchFamily="34" charset="0"/>
              </a:rPr>
              <a:t>Capacitate limitată de a exprima căldură, sentimente tandre sau mânie faţă de ceilalţi;</a:t>
            </a:r>
          </a:p>
          <a:p>
            <a:pPr marL="457200" indent="-457200">
              <a:buAutoNum type="alphaLcPeriod"/>
            </a:pPr>
            <a:r>
              <a:rPr lang="ro-RO" sz="2400" b="1" dirty="0" smtClean="0">
                <a:solidFill>
                  <a:srgbClr val="FFFF00"/>
                </a:solidFill>
                <a:effectLst>
                  <a:outerShdw blurRad="38100" dist="38100" dir="2700000" algn="tl">
                    <a:srgbClr val="000000">
                      <a:alpha val="43137"/>
                    </a:srgbClr>
                  </a:outerShdw>
                </a:effectLst>
                <a:latin typeface="Arial Narrow" pitchFamily="34" charset="0"/>
              </a:rPr>
              <a:t>Indiferenţă aparentă faţă de laudă sau critici adresate de ceilalţi;</a:t>
            </a:r>
          </a:p>
          <a:p>
            <a:pPr marL="457200" indent="-457200">
              <a:buAutoNum type="alphaLcPeriod"/>
            </a:pPr>
            <a:r>
              <a:rPr lang="ro-RO" sz="2400" b="1" dirty="0" smtClean="0">
                <a:solidFill>
                  <a:srgbClr val="FFFF00"/>
                </a:solidFill>
                <a:effectLst>
                  <a:outerShdw blurRad="38100" dist="38100" dir="2700000" algn="tl">
                    <a:srgbClr val="000000">
                      <a:alpha val="43137"/>
                    </a:srgbClr>
                  </a:outerShdw>
                </a:effectLst>
                <a:latin typeface="Arial Narrow" pitchFamily="34" charset="0"/>
              </a:rPr>
              <a:t>Interes scăzut faţă de stabilirea relaţiilor sexuale cu alte persoane (luaţi în considerare vârsta);</a:t>
            </a: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TP schizoidă</a:t>
            </a:r>
            <a:endParaRPr lang="en-US" dirty="0"/>
          </a:p>
        </p:txBody>
      </p:sp>
      <p:sp>
        <p:nvSpPr>
          <p:cNvPr id="4" name="TextBox 3"/>
          <p:cNvSpPr txBox="1"/>
          <p:nvPr/>
        </p:nvSpPr>
        <p:spPr>
          <a:xfrm>
            <a:off x="0" y="1071546"/>
            <a:ext cx="4714876" cy="6001643"/>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301.20</a:t>
            </a:r>
          </a:p>
          <a:p>
            <a:r>
              <a:rPr lang="ro-RO" sz="2400" b="1" dirty="0" smtClean="0">
                <a:effectLst>
                  <a:outerShdw blurRad="38100" dist="38100" dir="2700000" algn="tl">
                    <a:srgbClr val="000000">
                      <a:alpha val="43137"/>
                    </a:srgbClr>
                  </a:outerShdw>
                </a:effectLst>
                <a:latin typeface="Arial Narrow" pitchFamily="34" charset="0"/>
              </a:rPr>
              <a:t>3. Are puţin sau nu are nici un interes în a avea experienţe sexuale cu o altă persoană;</a:t>
            </a:r>
          </a:p>
          <a:p>
            <a:r>
              <a:rPr lang="ro-RO" sz="2400" b="1" dirty="0" smtClean="0">
                <a:effectLst>
                  <a:outerShdw blurRad="38100" dist="38100" dir="2700000" algn="tl">
                    <a:srgbClr val="000000">
                      <a:alpha val="43137"/>
                    </a:srgbClr>
                  </a:outerShdw>
                </a:effectLst>
                <a:latin typeface="Arial Narrow" pitchFamily="34" charset="0"/>
              </a:rPr>
              <a:t>4. Îi plac puţine sau nu îi plac nici un fel de activităţi;</a:t>
            </a:r>
          </a:p>
          <a:p>
            <a:r>
              <a:rPr lang="ro-RO" sz="2400" b="1" dirty="0" smtClean="0">
                <a:effectLst>
                  <a:outerShdw blurRad="38100" dist="38100" dir="2700000" algn="tl">
                    <a:srgbClr val="000000">
                      <a:alpha val="43137"/>
                    </a:srgbClr>
                  </a:outerShdw>
                </a:effectLst>
                <a:latin typeface="Arial Narrow" pitchFamily="34" charset="0"/>
              </a:rPr>
              <a:t>5. Lipsa amicilor sau confidenţilor apropiaţi, alţii decât rudele de gradul I</a:t>
            </a:r>
          </a:p>
          <a:p>
            <a:r>
              <a:rPr lang="ro-RO" sz="2400" b="1" dirty="0" smtClean="0">
                <a:effectLst>
                  <a:outerShdw blurRad="38100" dist="38100" dir="2700000" algn="tl">
                    <a:srgbClr val="000000">
                      <a:alpha val="43137"/>
                    </a:srgbClr>
                  </a:outerShdw>
                </a:effectLst>
                <a:latin typeface="Arial Narrow" pitchFamily="34" charset="0"/>
              </a:rPr>
              <a:t>6. Pare a fi indiferent la criticile sau laudele altora;</a:t>
            </a:r>
          </a:p>
          <a:p>
            <a:r>
              <a:rPr lang="ro-RO" sz="2400" b="1" dirty="0" smtClean="0">
                <a:effectLst>
                  <a:outerShdw blurRad="38100" dist="38100" dir="2700000" algn="tl">
                    <a:srgbClr val="000000">
                      <a:alpha val="43137"/>
                    </a:srgbClr>
                  </a:outerShdw>
                </a:effectLst>
                <a:latin typeface="Arial Narrow" pitchFamily="34" charset="0"/>
              </a:rPr>
              <a:t>7. Prezintă răceală emoţională, detaşare sau afectivitate plată;</a:t>
            </a:r>
          </a:p>
          <a:p>
            <a:r>
              <a:rPr lang="ro-RO" sz="2400" b="1" dirty="0" smtClean="0">
                <a:effectLst>
                  <a:outerShdw blurRad="38100" dist="38100" dir="2700000" algn="tl">
                    <a:srgbClr val="000000">
                      <a:alpha val="43137"/>
                    </a:srgbClr>
                  </a:outerShdw>
                </a:effectLst>
                <a:latin typeface="Arial Narrow" pitchFamily="34" charset="0"/>
              </a:rPr>
              <a:t>B. </a:t>
            </a:r>
            <a:r>
              <a:rPr lang="ro-RO" sz="1600" b="1" dirty="0" smtClean="0">
                <a:effectLst>
                  <a:outerShdw blurRad="38100" dist="38100" dir="2700000" algn="tl">
                    <a:srgbClr val="000000">
                      <a:alpha val="43137"/>
                    </a:srgbClr>
                  </a:outerShdw>
                </a:effectLst>
                <a:latin typeface="Arial Narrow" pitchFamily="34" charset="0"/>
              </a:rPr>
              <a:t>Nu survine excluiv în decursul schizofreniei, al unei tulburări afective cu elemente psihotice ori al altei tuburări psihotice şi nu se datorează efectelor fiziologice directe al unei condiţii medicale generale.</a:t>
            </a:r>
          </a:p>
          <a:p>
            <a:endParaRPr lang="en-US" sz="2400" b="1" dirty="0" smtClean="0">
              <a:effectLst>
                <a:outerShdw blurRad="38100" dist="38100" dir="2700000" algn="tl">
                  <a:srgbClr val="000000">
                    <a:alpha val="43137"/>
                  </a:srgbClr>
                </a:outerShdw>
              </a:effectLst>
              <a:latin typeface="Arial Narrow" pitchFamily="34" charset="0"/>
            </a:endParaRPr>
          </a:p>
        </p:txBody>
      </p:sp>
      <p:sp>
        <p:nvSpPr>
          <p:cNvPr id="5" name="TextBox 4"/>
          <p:cNvSpPr txBox="1"/>
          <p:nvPr/>
        </p:nvSpPr>
        <p:spPr>
          <a:xfrm>
            <a:off x="4643438" y="1214422"/>
            <a:ext cx="4500562" cy="5262979"/>
          </a:xfrm>
          <a:prstGeom prst="rect">
            <a:avLst/>
          </a:prstGeom>
          <a:noFill/>
        </p:spPr>
        <p:txBody>
          <a:bodyPr wrap="square" rtlCol="0">
            <a:spAutoFit/>
          </a:bodyPr>
          <a:lstStyle/>
          <a:p>
            <a:r>
              <a:rPr lang="en-US" sz="2400" b="1" dirty="0" smtClean="0">
                <a:solidFill>
                  <a:srgbClr val="FFFF00"/>
                </a:solidFill>
                <a:effectLst>
                  <a:outerShdw blurRad="38100" dist="38100" dir="2700000" algn="tl">
                    <a:srgbClr val="000000">
                      <a:alpha val="43137"/>
                    </a:srgbClr>
                  </a:outerShdw>
                </a:effectLst>
                <a:latin typeface="Arial Narrow" pitchFamily="34" charset="0"/>
              </a:rPr>
              <a:t>ICD-10, F60.</a:t>
            </a:r>
            <a:r>
              <a:rPr lang="ro-RO" sz="2400" b="1" dirty="0" smtClean="0">
                <a:solidFill>
                  <a:srgbClr val="FFFF00"/>
                </a:solidFill>
                <a:effectLst>
                  <a:outerShdw blurRad="38100" dist="38100" dir="2700000" algn="tl">
                    <a:srgbClr val="000000">
                      <a:alpha val="43137"/>
                    </a:srgbClr>
                  </a:outerShdw>
                </a:effectLst>
                <a:latin typeface="Arial Narrow" pitchFamily="34" charset="0"/>
              </a:rPr>
              <a:t>1</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f. Preferinţă aproape invariabilă faţă de activităţi solitare;</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g. Preocupări excesive pentru fantezii şi introspecţie;</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h. Lipsa prietenilor apropiaţi sau a relaţiilor bazate pe încredere (sau având numai una) sau lipsa dorinţei de a stabili astfel de legături;</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i. Insensibilitate marcată faţă de respectarea normelor sociale şi a convenţiilor.</a:t>
            </a:r>
          </a:p>
          <a:p>
            <a:endParaRPr lang="ro-RO" sz="2400" b="1" dirty="0" smtClean="0">
              <a:effectLst>
                <a:outerShdw blurRad="38100" dist="38100" dir="2700000" algn="tl">
                  <a:srgbClr val="000000">
                    <a:alpha val="43137"/>
                  </a:srgbClr>
                </a:outerShdw>
              </a:effectLst>
              <a:latin typeface="Arial Narrow" pitchFamily="34" charset="0"/>
            </a:endParaRP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TP schizotipală</a:t>
            </a:r>
            <a:endParaRPr lang="en-US" dirty="0"/>
          </a:p>
        </p:txBody>
      </p:sp>
      <p:sp>
        <p:nvSpPr>
          <p:cNvPr id="4" name="TextBox 3"/>
          <p:cNvSpPr txBox="1"/>
          <p:nvPr/>
        </p:nvSpPr>
        <p:spPr>
          <a:xfrm>
            <a:off x="0" y="1071546"/>
            <a:ext cx="4714876" cy="5262979"/>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301.22</a:t>
            </a:r>
          </a:p>
          <a:p>
            <a:pPr marL="457200" indent="-457200">
              <a:buAutoNum type="alphaUcPeriod"/>
            </a:pPr>
            <a:r>
              <a:rPr lang="ro-RO" sz="2400" b="1" dirty="0" smtClean="0">
                <a:effectLst>
                  <a:outerShdw blurRad="38100" dist="38100" dir="2700000" algn="tl">
                    <a:srgbClr val="000000">
                      <a:alpha val="43137"/>
                    </a:srgbClr>
                  </a:outerShdw>
                </a:effectLst>
                <a:latin typeface="Arial Narrow" pitchFamily="34" charset="0"/>
              </a:rPr>
              <a:t>Un pattern persuasiv de deficite sociale şi interpersonale, manifestat prin disconfort acut în relaţii reducerea capacităţii de a stabili relaţii intime, precum şi prin distorsiuni cognitive şi de percepţie şi excentricităţi de comportament, începând precoce în perioada adultă şi prezent într-o varietate de contexte, după cum este indicat de cinci sau mai multe dintre cele ce urmează:</a:t>
            </a:r>
          </a:p>
          <a:p>
            <a:pPr marL="457200" indent="-457200">
              <a:buAutoNum type="alphaUcPeriod"/>
            </a:pPr>
            <a:endParaRPr lang="en-US" sz="2400" b="1" dirty="0" smtClean="0">
              <a:effectLst>
                <a:outerShdw blurRad="38100" dist="38100" dir="2700000" algn="tl">
                  <a:srgbClr val="000000">
                    <a:alpha val="43137"/>
                  </a:srgbClr>
                </a:outerShdw>
              </a:effectLst>
              <a:latin typeface="Arial Narrow" pitchFamily="34" charset="0"/>
            </a:endParaRPr>
          </a:p>
        </p:txBody>
      </p:sp>
      <p:sp>
        <p:nvSpPr>
          <p:cNvPr id="5" name="TextBox 4"/>
          <p:cNvSpPr txBox="1"/>
          <p:nvPr/>
        </p:nvSpPr>
        <p:spPr>
          <a:xfrm>
            <a:off x="4643438" y="1214422"/>
            <a:ext cx="4500562" cy="830997"/>
          </a:xfrm>
          <a:prstGeom prst="rect">
            <a:avLst/>
          </a:prstGeom>
          <a:noFill/>
        </p:spPr>
        <p:txBody>
          <a:bodyPr wrap="square" rtlCol="0">
            <a:spAutoFit/>
          </a:bodyPr>
          <a:lstStyle/>
          <a:p>
            <a:r>
              <a:rPr lang="en-US" sz="2400" b="1" dirty="0" smtClean="0">
                <a:solidFill>
                  <a:srgbClr val="FFFF00"/>
                </a:solidFill>
                <a:effectLst>
                  <a:outerShdw blurRad="38100" dist="38100" dir="2700000" algn="tl">
                    <a:srgbClr val="000000">
                      <a:alpha val="43137"/>
                    </a:srgbClr>
                  </a:outerShdw>
                </a:effectLst>
                <a:latin typeface="Arial Narrow" pitchFamily="34" charset="0"/>
              </a:rPr>
              <a:t>ICD</a:t>
            </a:r>
            <a:endParaRPr lang="ro-RO" sz="2400" b="1" dirty="0" smtClean="0">
              <a:effectLst>
                <a:outerShdw blurRad="38100" dist="38100" dir="2700000" algn="tl">
                  <a:srgbClr val="000000">
                    <a:alpha val="43137"/>
                  </a:srgbClr>
                </a:outerShdw>
              </a:effectLst>
              <a:latin typeface="Arial Narrow" pitchFamily="34" charset="0"/>
            </a:endParaRP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TP schizotipală</a:t>
            </a:r>
            <a:endParaRPr lang="en-US" dirty="0"/>
          </a:p>
        </p:txBody>
      </p:sp>
      <p:sp>
        <p:nvSpPr>
          <p:cNvPr id="4" name="TextBox 3"/>
          <p:cNvSpPr txBox="1"/>
          <p:nvPr/>
        </p:nvSpPr>
        <p:spPr>
          <a:xfrm>
            <a:off x="0" y="1071546"/>
            <a:ext cx="4714876" cy="5262979"/>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301.22</a:t>
            </a:r>
          </a:p>
          <a:p>
            <a:pPr marL="457200" indent="-457200">
              <a:buAutoNum type="alphaUcPeriod"/>
            </a:pPr>
            <a:r>
              <a:rPr lang="ro-RO" sz="2400" b="1" dirty="0" smtClean="0">
                <a:effectLst>
                  <a:outerShdw blurRad="38100" dist="38100" dir="2700000" algn="tl">
                    <a:srgbClr val="000000">
                      <a:alpha val="43137"/>
                    </a:srgbClr>
                  </a:outerShdw>
                </a:effectLst>
                <a:latin typeface="Arial Narrow" pitchFamily="34" charset="0"/>
              </a:rPr>
              <a:t>Un pattern persuasiv de deficite sociale şi interpersonale, manifestat prin disconfort acut în relaţii reducerea capacităţii de a stabili relaţii intime, precum şi prin distorsiuni cognitive şi de percepţie şi excentricităţi de comportament, începând precoce în perioada adultă şi prezent într-o varietate de contexte, după cum este indicat de cinci sau mai multe dintre cele ce urmează:</a:t>
            </a:r>
          </a:p>
          <a:p>
            <a:pPr marL="457200" indent="-457200">
              <a:buAutoNum type="alphaUcPeriod"/>
            </a:pPr>
            <a:endParaRPr lang="en-US" sz="2400" b="1" dirty="0" smtClean="0">
              <a:effectLst>
                <a:outerShdw blurRad="38100" dist="38100" dir="2700000" algn="tl">
                  <a:srgbClr val="000000">
                    <a:alpha val="43137"/>
                  </a:srgbClr>
                </a:outerShdw>
              </a:effectLst>
              <a:latin typeface="Arial Narrow" pitchFamily="34" charset="0"/>
            </a:endParaRPr>
          </a:p>
        </p:txBody>
      </p:sp>
      <p:sp>
        <p:nvSpPr>
          <p:cNvPr id="5" name="TextBox 4"/>
          <p:cNvSpPr txBox="1"/>
          <p:nvPr/>
        </p:nvSpPr>
        <p:spPr>
          <a:xfrm>
            <a:off x="4643438" y="1214422"/>
            <a:ext cx="4500562" cy="830997"/>
          </a:xfrm>
          <a:prstGeom prst="rect">
            <a:avLst/>
          </a:prstGeom>
          <a:noFill/>
        </p:spPr>
        <p:txBody>
          <a:bodyPr wrap="square" rtlCol="0">
            <a:spAutoFit/>
          </a:bodyPr>
          <a:lstStyle/>
          <a:p>
            <a:r>
              <a:rPr lang="en-US" sz="2400" b="1" dirty="0" smtClean="0">
                <a:solidFill>
                  <a:srgbClr val="FFFF00"/>
                </a:solidFill>
                <a:effectLst>
                  <a:outerShdw blurRad="38100" dist="38100" dir="2700000" algn="tl">
                    <a:srgbClr val="000000">
                      <a:alpha val="43137"/>
                    </a:srgbClr>
                  </a:outerShdw>
                </a:effectLst>
                <a:latin typeface="Arial Narrow" pitchFamily="34" charset="0"/>
              </a:rPr>
              <a:t>ICD</a:t>
            </a:r>
            <a:endParaRPr lang="ro-RO" sz="2400" b="1" dirty="0" smtClean="0">
              <a:effectLst>
                <a:outerShdw blurRad="38100" dist="38100" dir="2700000" algn="tl">
                  <a:srgbClr val="000000">
                    <a:alpha val="43137"/>
                  </a:srgbClr>
                </a:outerShdw>
              </a:effectLst>
              <a:latin typeface="Arial Narrow" pitchFamily="34" charset="0"/>
            </a:endParaRP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TP schizotipală</a:t>
            </a:r>
            <a:endParaRPr lang="en-US" dirty="0"/>
          </a:p>
        </p:txBody>
      </p:sp>
      <p:sp>
        <p:nvSpPr>
          <p:cNvPr id="4" name="TextBox 3"/>
          <p:cNvSpPr txBox="1"/>
          <p:nvPr/>
        </p:nvSpPr>
        <p:spPr>
          <a:xfrm>
            <a:off x="0" y="1071546"/>
            <a:ext cx="4714876" cy="5632311"/>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301.22</a:t>
            </a:r>
          </a:p>
          <a:p>
            <a:pPr marL="457200" indent="-457200">
              <a:buAutoNum type="arabicPeriod"/>
            </a:pPr>
            <a:r>
              <a:rPr lang="ro-RO" sz="2400" b="1" dirty="0" smtClean="0">
                <a:effectLst>
                  <a:outerShdw blurRad="38100" dist="38100" dir="2700000" algn="tl">
                    <a:srgbClr val="000000">
                      <a:alpha val="43137"/>
                    </a:srgbClr>
                  </a:outerShdw>
                </a:effectLst>
                <a:latin typeface="Arial Narrow" pitchFamily="34" charset="0"/>
              </a:rPr>
              <a:t>Indei de referinţă (excluzând indeile delirante de referinţă)</a:t>
            </a:r>
          </a:p>
          <a:p>
            <a:pPr marL="457200" indent="-457200">
              <a:buAutoNum type="arabicPeriod"/>
            </a:pPr>
            <a:r>
              <a:rPr lang="ro-RO" sz="2400" b="1" dirty="0" smtClean="0">
                <a:effectLst>
                  <a:outerShdw blurRad="38100" dist="38100" dir="2700000" algn="tl">
                    <a:srgbClr val="000000">
                      <a:alpha val="43137"/>
                    </a:srgbClr>
                  </a:outerShdw>
                </a:effectLst>
                <a:latin typeface="Arial Narrow" pitchFamily="34" charset="0"/>
              </a:rPr>
              <a:t>Gândire magică sau credinţe stranii care influenţează comportamentul şi sunt incompatibile cu normele subculturale (de exemplu, superstiţiozitate, credinţă în clarviziune, telepatie sau în cel de-al “şsaselea simţ”, la copii şi adolescenţi fantezii şi preocupări bizare;</a:t>
            </a:r>
          </a:p>
          <a:p>
            <a:pPr marL="457200" indent="-457200">
              <a:buAutoNum type="arabicPeriod"/>
            </a:pPr>
            <a:r>
              <a:rPr lang="ro-RO" sz="2400" b="1" dirty="0" smtClean="0">
                <a:effectLst>
                  <a:outerShdw blurRad="38100" dist="38100" dir="2700000" algn="tl">
                    <a:srgbClr val="000000">
                      <a:alpha val="43137"/>
                    </a:srgbClr>
                  </a:outerShdw>
                </a:effectLst>
                <a:latin typeface="Arial Narrow" pitchFamily="34" charset="0"/>
              </a:rPr>
              <a:t>Experineţe perceptive insolite, incluzând iluzii corporale;</a:t>
            </a:r>
            <a:endParaRPr lang="en-US" sz="2400" b="1" dirty="0" smtClean="0">
              <a:effectLst>
                <a:outerShdw blurRad="38100" dist="38100" dir="2700000" algn="tl">
                  <a:srgbClr val="000000">
                    <a:alpha val="43137"/>
                  </a:srgbClr>
                </a:outerShdw>
              </a:effectLst>
              <a:latin typeface="Arial Narrow" pitchFamily="34" charset="0"/>
            </a:endParaRPr>
          </a:p>
        </p:txBody>
      </p:sp>
      <p:sp>
        <p:nvSpPr>
          <p:cNvPr id="5" name="TextBox 4"/>
          <p:cNvSpPr txBox="1"/>
          <p:nvPr/>
        </p:nvSpPr>
        <p:spPr>
          <a:xfrm>
            <a:off x="4643438" y="1214422"/>
            <a:ext cx="4500562" cy="830997"/>
          </a:xfrm>
          <a:prstGeom prst="rect">
            <a:avLst/>
          </a:prstGeom>
          <a:noFill/>
        </p:spPr>
        <p:txBody>
          <a:bodyPr wrap="square" rtlCol="0">
            <a:spAutoFit/>
          </a:bodyPr>
          <a:lstStyle/>
          <a:p>
            <a:r>
              <a:rPr lang="en-US" sz="2400" b="1" dirty="0" smtClean="0">
                <a:solidFill>
                  <a:srgbClr val="FFFF00"/>
                </a:solidFill>
                <a:effectLst>
                  <a:outerShdw blurRad="38100" dist="38100" dir="2700000" algn="tl">
                    <a:srgbClr val="000000">
                      <a:alpha val="43137"/>
                    </a:srgbClr>
                  </a:outerShdw>
                </a:effectLst>
                <a:latin typeface="Arial Narrow" pitchFamily="34" charset="0"/>
              </a:rPr>
              <a:t>ICD</a:t>
            </a:r>
            <a:endParaRPr lang="ro-RO" sz="2400" b="1" dirty="0" smtClean="0">
              <a:effectLst>
                <a:outerShdw blurRad="38100" dist="38100" dir="2700000" algn="tl">
                  <a:srgbClr val="000000">
                    <a:alpha val="43137"/>
                  </a:srgbClr>
                </a:outerShdw>
              </a:effectLst>
              <a:latin typeface="Arial Narrow" pitchFamily="34" charset="0"/>
            </a:endParaRP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338"/>
            <a:ext cx="8229600" cy="1143000"/>
          </a:xfrm>
        </p:spPr>
        <p:txBody>
          <a:bodyPr/>
          <a:lstStyle/>
          <a:p>
            <a:r>
              <a:rPr lang="ro-RO" dirty="0" smtClean="0"/>
              <a:t>TP schizotipală</a:t>
            </a:r>
            <a:endParaRPr lang="en-US" dirty="0"/>
          </a:p>
        </p:txBody>
      </p:sp>
      <p:sp>
        <p:nvSpPr>
          <p:cNvPr id="4" name="TextBox 3"/>
          <p:cNvSpPr txBox="1"/>
          <p:nvPr/>
        </p:nvSpPr>
        <p:spPr>
          <a:xfrm>
            <a:off x="0" y="642918"/>
            <a:ext cx="4714876" cy="6370975"/>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301.22</a:t>
            </a:r>
          </a:p>
          <a:p>
            <a:r>
              <a:rPr lang="ro-RO" sz="2400" b="1" dirty="0" smtClean="0">
                <a:effectLst>
                  <a:outerShdw blurRad="38100" dist="38100" dir="2700000" algn="tl">
                    <a:srgbClr val="000000">
                      <a:alpha val="43137"/>
                    </a:srgbClr>
                  </a:outerShdw>
                </a:effectLst>
                <a:latin typeface="Arial Narrow" pitchFamily="34" charset="0"/>
              </a:rPr>
              <a:t>4. Gândire şi limbaj bizar (de exemplu, vag, circumstanţial, metaforic, supraelaborat sau stereotip);</a:t>
            </a:r>
          </a:p>
          <a:p>
            <a:r>
              <a:rPr lang="ro-RO" sz="2400" b="1" dirty="0" smtClean="0">
                <a:effectLst>
                  <a:outerShdw blurRad="38100" dist="38100" dir="2700000" algn="tl">
                    <a:srgbClr val="000000">
                      <a:alpha val="43137"/>
                    </a:srgbClr>
                  </a:outerShdw>
                </a:effectLst>
                <a:latin typeface="Arial Narrow" pitchFamily="34" charset="0"/>
              </a:rPr>
              <a:t>5. Suspiciozitate sau ideaţie paranoidă;</a:t>
            </a:r>
          </a:p>
          <a:p>
            <a:r>
              <a:rPr lang="ro-RO" sz="2400" b="1" dirty="0" smtClean="0">
                <a:effectLst>
                  <a:outerShdw blurRad="38100" dist="38100" dir="2700000" algn="tl">
                    <a:srgbClr val="000000">
                      <a:alpha val="43137"/>
                    </a:srgbClr>
                  </a:outerShdw>
                </a:effectLst>
                <a:latin typeface="Arial Narrow" pitchFamily="34" charset="0"/>
              </a:rPr>
              <a:t>6. Afect inadecvat sau coarctat;</a:t>
            </a:r>
          </a:p>
          <a:p>
            <a:r>
              <a:rPr lang="ro-RO" sz="2400" b="1" dirty="0" smtClean="0">
                <a:effectLst>
                  <a:outerShdw blurRad="38100" dist="38100" dir="2700000" algn="tl">
                    <a:srgbClr val="000000">
                      <a:alpha val="43137"/>
                    </a:srgbClr>
                  </a:outerShdw>
                </a:effectLst>
                <a:latin typeface="Arial Narrow" pitchFamily="34" charset="0"/>
              </a:rPr>
              <a:t>7. Comportament sau aspect bizar, excentric sau particular;</a:t>
            </a:r>
          </a:p>
          <a:p>
            <a:pPr algn="just"/>
            <a:r>
              <a:rPr lang="ro-RO" sz="2400" b="1" dirty="0" smtClean="0">
                <a:effectLst>
                  <a:outerShdw blurRad="38100" dist="38100" dir="2700000" algn="tl">
                    <a:srgbClr val="000000">
                      <a:alpha val="43137"/>
                    </a:srgbClr>
                  </a:outerShdw>
                </a:effectLst>
                <a:latin typeface="Arial Narrow" pitchFamily="34" charset="0"/>
              </a:rPr>
              <a:t>8. Lipsa de amici sau confidenţi apropiaţi, alţii decât rudele de gradul I</a:t>
            </a:r>
          </a:p>
          <a:p>
            <a:r>
              <a:rPr lang="ro-RO" sz="2000" b="1" dirty="0" smtClean="0">
                <a:effectLst>
                  <a:outerShdw blurRad="38100" dist="38100" dir="2700000" algn="tl">
                    <a:srgbClr val="000000">
                      <a:alpha val="43137"/>
                    </a:srgbClr>
                  </a:outerShdw>
                </a:effectLst>
                <a:latin typeface="Arial Narrow" pitchFamily="34" charset="0"/>
              </a:rPr>
              <a:t>9. Anxietate socială excesivă care nu se diminuează odată cu progresia familiarităţii şi tinde a fi asociată cu temeri paranoide mai degrabă decât decât cu judecăţi negative despre sine.</a:t>
            </a:r>
          </a:p>
          <a:p>
            <a:r>
              <a:rPr lang="ro-RO" sz="2000" b="1" dirty="0" smtClean="0">
                <a:effectLst>
                  <a:outerShdw blurRad="38100" dist="38100" dir="2700000" algn="tl">
                    <a:srgbClr val="000000">
                      <a:alpha val="43137"/>
                    </a:srgbClr>
                  </a:outerShdw>
                </a:effectLst>
                <a:latin typeface="Arial Narrow" pitchFamily="34" charset="0"/>
              </a:rPr>
              <a:t>B. Idem ca la precedentele.</a:t>
            </a:r>
          </a:p>
        </p:txBody>
      </p:sp>
      <p:sp>
        <p:nvSpPr>
          <p:cNvPr id="5" name="TextBox 4"/>
          <p:cNvSpPr txBox="1"/>
          <p:nvPr/>
        </p:nvSpPr>
        <p:spPr>
          <a:xfrm>
            <a:off x="4643438" y="642918"/>
            <a:ext cx="4500562" cy="830997"/>
          </a:xfrm>
          <a:prstGeom prst="rect">
            <a:avLst/>
          </a:prstGeom>
          <a:noFill/>
        </p:spPr>
        <p:txBody>
          <a:bodyPr wrap="square" rtlCol="0">
            <a:spAutoFit/>
          </a:bodyPr>
          <a:lstStyle/>
          <a:p>
            <a:r>
              <a:rPr lang="en-US" sz="2400" b="1" dirty="0" smtClean="0">
                <a:solidFill>
                  <a:srgbClr val="FFFF00"/>
                </a:solidFill>
                <a:effectLst>
                  <a:outerShdw blurRad="38100" dist="38100" dir="2700000" algn="tl">
                    <a:srgbClr val="000000">
                      <a:alpha val="43137"/>
                    </a:srgbClr>
                  </a:outerShdw>
                </a:effectLst>
                <a:latin typeface="Arial Narrow" pitchFamily="34" charset="0"/>
              </a:rPr>
              <a:t>ICD</a:t>
            </a:r>
            <a:endParaRPr lang="ro-RO" sz="2400" b="1" dirty="0" smtClean="0">
              <a:effectLst>
                <a:outerShdw blurRad="38100" dist="38100" dir="2700000" algn="tl">
                  <a:srgbClr val="000000">
                    <a:alpha val="43137"/>
                  </a:srgbClr>
                </a:outerShdw>
              </a:effectLst>
              <a:latin typeface="Arial Narrow" pitchFamily="34" charset="0"/>
            </a:endParaRP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338"/>
            <a:ext cx="8229600" cy="1143000"/>
          </a:xfrm>
        </p:spPr>
        <p:txBody>
          <a:bodyPr/>
          <a:lstStyle/>
          <a:p>
            <a:r>
              <a:rPr lang="ro-RO" dirty="0" smtClean="0"/>
              <a:t>TP antisocială - dissocială</a:t>
            </a:r>
            <a:endParaRPr lang="en-US" dirty="0"/>
          </a:p>
        </p:txBody>
      </p:sp>
      <p:sp>
        <p:nvSpPr>
          <p:cNvPr id="4" name="TextBox 3"/>
          <p:cNvSpPr txBox="1"/>
          <p:nvPr/>
        </p:nvSpPr>
        <p:spPr>
          <a:xfrm>
            <a:off x="0" y="642918"/>
            <a:ext cx="4714876" cy="7417415"/>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301.7</a:t>
            </a:r>
          </a:p>
          <a:p>
            <a:r>
              <a:rPr lang="ro-RO" sz="2400" b="1" dirty="0" smtClean="0">
                <a:effectLst>
                  <a:outerShdw blurRad="38100" dist="38100" dir="2700000" algn="tl">
                    <a:srgbClr val="000000">
                      <a:alpha val="43137"/>
                    </a:srgbClr>
                  </a:outerShdw>
                </a:effectLst>
                <a:latin typeface="Arial Narrow" pitchFamily="34" charset="0"/>
              </a:rPr>
              <a:t>A. Este un pattern de desconsiderare şi violare a drepturilor altora care apare începând cu vârsta de 15 ani, fiind indicat de trei sau mai multe </a:t>
            </a:r>
          </a:p>
          <a:p>
            <a:pPr marL="457200" indent="-457200"/>
            <a:r>
              <a:rPr lang="ro-RO" sz="2400" b="1" dirty="0" smtClean="0">
                <a:effectLst>
                  <a:outerShdw blurRad="38100" dist="38100" dir="2700000" algn="tl">
                    <a:srgbClr val="000000">
                      <a:alpha val="43137"/>
                    </a:srgbClr>
                  </a:outerShdw>
                </a:effectLst>
                <a:latin typeface="Arial Narrow" pitchFamily="34" charset="0"/>
              </a:rPr>
              <a:t>dintre următoarele:</a:t>
            </a:r>
          </a:p>
          <a:p>
            <a:pPr marL="457200" indent="-457200"/>
            <a:r>
              <a:rPr lang="ro-RO" sz="2400" b="1" dirty="0" smtClean="0">
                <a:effectLst>
                  <a:outerShdw blurRad="38100" dist="38100" dir="2700000" algn="tl">
                    <a:srgbClr val="000000">
                      <a:alpha val="43137"/>
                    </a:srgbClr>
                  </a:outerShdw>
                </a:effectLst>
                <a:latin typeface="Arial Narrow" pitchFamily="34" charset="0"/>
              </a:rPr>
              <a:t>1. Incapacitate de a se conforma</a:t>
            </a:r>
          </a:p>
          <a:p>
            <a:pPr marL="55563" indent="-55563"/>
            <a:r>
              <a:rPr lang="ro-RO" sz="2400" b="1" dirty="0" smtClean="0">
                <a:effectLst>
                  <a:outerShdw blurRad="38100" dist="38100" dir="2700000" algn="tl">
                    <a:srgbClr val="000000">
                      <a:alpha val="43137"/>
                    </a:srgbClr>
                  </a:outerShdw>
                </a:effectLst>
                <a:latin typeface="Arial Narrow" pitchFamily="34" charset="0"/>
              </a:rPr>
              <a:t>normelor sociale în legătură cu normele legale, indicată de comiterea repetată de acte care constituie motive de arest;</a:t>
            </a:r>
          </a:p>
          <a:p>
            <a:r>
              <a:rPr lang="ro-RO" sz="2400" b="1" dirty="0" smtClean="0">
                <a:effectLst>
                  <a:outerShdw blurRad="38100" dist="38100" dir="2700000" algn="tl">
                    <a:srgbClr val="000000">
                      <a:alpha val="43137"/>
                    </a:srgbClr>
                  </a:outerShdw>
                </a:effectLst>
                <a:latin typeface="Arial Narrow" pitchFamily="34" charset="0"/>
              </a:rPr>
              <a:t>2. incorectitudine, indicată de minţitul repetat, recursul la alibiuri, manipularea altora pentru profit sau plăcere personală;</a:t>
            </a:r>
          </a:p>
          <a:p>
            <a:r>
              <a:rPr lang="ro-RO" sz="2400" b="1" dirty="0" smtClean="0">
                <a:effectLst>
                  <a:outerShdw blurRad="38100" dist="38100" dir="2700000" algn="tl">
                    <a:srgbClr val="000000">
                      <a:alpha val="43137"/>
                    </a:srgbClr>
                  </a:outerShdw>
                </a:effectLst>
                <a:latin typeface="Arial Narrow" pitchFamily="34" charset="0"/>
              </a:rPr>
              <a:t>3. Impulsivitate sau incapacitatea de a face planuri;</a:t>
            </a:r>
          </a:p>
          <a:p>
            <a:pPr marL="457200" indent="-457200"/>
            <a:endParaRPr lang="ro-RO" sz="2400" b="1" dirty="0" smtClean="0">
              <a:effectLst>
                <a:outerShdw blurRad="38100" dist="38100" dir="2700000" algn="tl">
                  <a:srgbClr val="000000">
                    <a:alpha val="43137"/>
                  </a:srgbClr>
                </a:outerShdw>
              </a:effectLst>
              <a:latin typeface="Arial Narrow" pitchFamily="34" charset="0"/>
            </a:endParaRPr>
          </a:p>
          <a:p>
            <a:pPr marL="457200" indent="-457200"/>
            <a:endParaRPr lang="ro-RO" sz="2400" b="1" dirty="0" smtClean="0">
              <a:effectLst>
                <a:outerShdw blurRad="38100" dist="38100" dir="2700000" algn="tl">
                  <a:srgbClr val="000000">
                    <a:alpha val="43137"/>
                  </a:srgbClr>
                </a:outerShdw>
              </a:effectLst>
              <a:latin typeface="Arial Narrow" pitchFamily="34" charset="0"/>
            </a:endParaRPr>
          </a:p>
          <a:p>
            <a:endParaRPr lang="ro-RO" sz="2000" b="1" dirty="0" smtClean="0">
              <a:effectLst>
                <a:outerShdw blurRad="38100" dist="38100" dir="2700000" algn="tl">
                  <a:srgbClr val="000000">
                    <a:alpha val="43137"/>
                  </a:srgbClr>
                </a:outerShdw>
              </a:effectLst>
              <a:latin typeface="Arial Narrow" pitchFamily="34" charset="0"/>
            </a:endParaRPr>
          </a:p>
        </p:txBody>
      </p:sp>
      <p:sp>
        <p:nvSpPr>
          <p:cNvPr id="5" name="TextBox 4"/>
          <p:cNvSpPr txBox="1"/>
          <p:nvPr/>
        </p:nvSpPr>
        <p:spPr>
          <a:xfrm>
            <a:off x="4643438" y="642918"/>
            <a:ext cx="4500562" cy="7109639"/>
          </a:xfrm>
          <a:prstGeom prst="rect">
            <a:avLst/>
          </a:prstGeom>
          <a:noFill/>
        </p:spPr>
        <p:txBody>
          <a:bodyPr wrap="square" rtlCol="0">
            <a:spAutoFit/>
          </a:bodyPr>
          <a:lstStyle/>
          <a:p>
            <a:r>
              <a:rPr lang="en-US" sz="2400" b="1" dirty="0" smtClean="0">
                <a:solidFill>
                  <a:srgbClr val="FFFF00"/>
                </a:solidFill>
                <a:effectLst>
                  <a:outerShdw blurRad="38100" dist="38100" dir="2700000" algn="tl">
                    <a:srgbClr val="000000">
                      <a:alpha val="43137"/>
                    </a:srgbClr>
                  </a:outerShdw>
                </a:effectLst>
                <a:latin typeface="Arial Narrow" pitchFamily="34" charset="0"/>
              </a:rPr>
              <a:t>ICD</a:t>
            </a:r>
            <a:r>
              <a:rPr lang="ro-RO" sz="2400" b="1" dirty="0" smtClean="0">
                <a:solidFill>
                  <a:srgbClr val="FFFF00"/>
                </a:solidFill>
                <a:effectLst>
                  <a:outerShdw blurRad="38100" dist="38100" dir="2700000" algn="tl">
                    <a:srgbClr val="000000">
                      <a:alpha val="43137"/>
                    </a:srgbClr>
                  </a:outerShdw>
                </a:effectLst>
                <a:latin typeface="Arial Narrow" pitchFamily="34" charset="0"/>
              </a:rPr>
              <a:t>, F 60.2</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a. Nepăsare rece faţă de sentimentele celorlalţi;</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b. Atitudine marcată şi persistenţă de iresponsabilitate şi dispreţuire a normelor, regulilor şi convenţiilor sociale;</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c. Incapacitatea de a menţine relaţii durabile, deşi nu există nici o dificultate în stabilirea lor;</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d. O toleranţă foarte scăzută la frustrare şi un prag scăzut de control al tendinţelor de a manifesta agresivitate, inclusiv violenţă;</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e. Incapacitatea de a trăi sentimentul de vină şi de a înăţa din experienţă, în special din pedepse;</a:t>
            </a:r>
          </a:p>
          <a:p>
            <a:pPr marL="457200" indent="-457200">
              <a:buAutoNum type="alphaLcPeriod"/>
            </a:pPr>
            <a:endParaRPr lang="ro-RO" sz="2400" b="1" dirty="0" smtClean="0">
              <a:effectLst>
                <a:outerShdw blurRad="38100" dist="38100" dir="2700000" algn="tl">
                  <a:srgbClr val="000000">
                    <a:alpha val="43137"/>
                  </a:srgbClr>
                </a:outerShdw>
              </a:effectLst>
              <a:latin typeface="Arial Narrow" pitchFamily="34" charset="0"/>
            </a:endParaRP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338"/>
            <a:ext cx="8229600" cy="1143000"/>
          </a:xfrm>
        </p:spPr>
        <p:txBody>
          <a:bodyPr/>
          <a:lstStyle/>
          <a:p>
            <a:r>
              <a:rPr lang="ro-RO" dirty="0" smtClean="0"/>
              <a:t>TP antisocială - dissocială</a:t>
            </a:r>
            <a:endParaRPr lang="en-US" dirty="0"/>
          </a:p>
        </p:txBody>
      </p:sp>
      <p:sp>
        <p:nvSpPr>
          <p:cNvPr id="4" name="TextBox 3"/>
          <p:cNvSpPr txBox="1"/>
          <p:nvPr/>
        </p:nvSpPr>
        <p:spPr>
          <a:xfrm>
            <a:off x="0" y="642918"/>
            <a:ext cx="4714876" cy="7048083"/>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301.7</a:t>
            </a:r>
          </a:p>
          <a:p>
            <a:r>
              <a:rPr lang="ro-RO" sz="2400" b="1" dirty="0" smtClean="0">
                <a:effectLst>
                  <a:outerShdw blurRad="38100" dist="38100" dir="2700000" algn="tl">
                    <a:srgbClr val="000000">
                      <a:alpha val="43137"/>
                    </a:srgbClr>
                  </a:outerShdw>
                </a:effectLst>
                <a:latin typeface="Arial Narrow" pitchFamily="34" charset="0"/>
              </a:rPr>
              <a:t>4. Iritabilitate sau agresivitate, indicate de luptele sau atacurile corporale repetate;</a:t>
            </a:r>
          </a:p>
          <a:p>
            <a:r>
              <a:rPr lang="ro-RO" sz="2400" b="1" dirty="0" smtClean="0">
                <a:effectLst>
                  <a:outerShdw blurRad="38100" dist="38100" dir="2700000" algn="tl">
                    <a:srgbClr val="000000">
                      <a:alpha val="43137"/>
                    </a:srgbClr>
                  </a:outerShdw>
                </a:effectLst>
                <a:latin typeface="Arial Narrow" pitchFamily="34" charset="0"/>
              </a:rPr>
              <a:t>5. Neglijenţă nesăbuită faţă de siguranţa personală sau a altora;</a:t>
            </a:r>
          </a:p>
          <a:p>
            <a:r>
              <a:rPr lang="ro-RO" sz="2400" b="1" dirty="0" smtClean="0">
                <a:effectLst>
                  <a:outerShdw blurRad="38100" dist="38100" dir="2700000" algn="tl">
                    <a:srgbClr val="000000">
                      <a:alpha val="43137"/>
                    </a:srgbClr>
                  </a:outerShdw>
                </a:effectLst>
                <a:latin typeface="Arial Narrow" pitchFamily="34" charset="0"/>
              </a:rPr>
              <a:t>6. Iresponsabilitate considerabilă, indicată prin incapacitatea repetată de a avea un comportament consecvent în muncă ori de a-şi onora obligaţiile financiare;</a:t>
            </a:r>
          </a:p>
          <a:p>
            <a:r>
              <a:rPr lang="ro-RO" sz="2400" b="1" dirty="0" smtClean="0">
                <a:effectLst>
                  <a:outerShdw blurRad="38100" dist="38100" dir="2700000" algn="tl">
                    <a:srgbClr val="000000">
                      <a:alpha val="43137"/>
                    </a:srgbClr>
                  </a:outerShdw>
                </a:effectLst>
                <a:latin typeface="Arial Narrow" pitchFamily="34" charset="0"/>
              </a:rPr>
              <a:t>7. Lipsa de remuşcare, indicată prin indiferenţă ori prin faptul de a justifica de ce a făcut să sufere ori a maltratat sau a furat o altă persoană;</a:t>
            </a:r>
          </a:p>
          <a:p>
            <a:r>
              <a:rPr lang="ro-RO" sz="2400" b="1" dirty="0" smtClean="0">
                <a:effectLst>
                  <a:outerShdw blurRad="38100" dist="38100" dir="2700000" algn="tl">
                    <a:srgbClr val="000000">
                      <a:alpha val="43137"/>
                    </a:srgbClr>
                  </a:outerShdw>
                </a:effectLst>
                <a:latin typeface="Arial Narrow" pitchFamily="34" charset="0"/>
              </a:rPr>
              <a:t>B. Individul este în etate de cel puţin 18 ani;</a:t>
            </a:r>
          </a:p>
          <a:p>
            <a:pPr marL="457200" indent="-457200"/>
            <a:endParaRPr lang="ro-RO" sz="2400" b="1" dirty="0" smtClean="0">
              <a:effectLst>
                <a:outerShdw blurRad="38100" dist="38100" dir="2700000" algn="tl">
                  <a:srgbClr val="000000">
                    <a:alpha val="43137"/>
                  </a:srgbClr>
                </a:outerShdw>
              </a:effectLst>
              <a:latin typeface="Arial Narrow" pitchFamily="34" charset="0"/>
            </a:endParaRPr>
          </a:p>
          <a:p>
            <a:endParaRPr lang="ro-RO" sz="2000" b="1" dirty="0" smtClean="0">
              <a:effectLst>
                <a:outerShdw blurRad="38100" dist="38100" dir="2700000" algn="tl">
                  <a:srgbClr val="000000">
                    <a:alpha val="43137"/>
                  </a:srgbClr>
                </a:outerShdw>
              </a:effectLst>
              <a:latin typeface="Arial Narrow" pitchFamily="34" charset="0"/>
            </a:endParaRPr>
          </a:p>
        </p:txBody>
      </p:sp>
      <p:sp>
        <p:nvSpPr>
          <p:cNvPr id="5" name="TextBox 4"/>
          <p:cNvSpPr txBox="1"/>
          <p:nvPr/>
        </p:nvSpPr>
        <p:spPr>
          <a:xfrm>
            <a:off x="4643438" y="642918"/>
            <a:ext cx="4500562" cy="6370975"/>
          </a:xfrm>
          <a:prstGeom prst="rect">
            <a:avLst/>
          </a:prstGeom>
          <a:noFill/>
        </p:spPr>
        <p:txBody>
          <a:bodyPr wrap="square" rtlCol="0">
            <a:spAutoFit/>
          </a:bodyPr>
          <a:lstStyle/>
          <a:p>
            <a:r>
              <a:rPr lang="en-US" sz="2400" b="1" dirty="0" smtClean="0">
                <a:solidFill>
                  <a:srgbClr val="FFFF00"/>
                </a:solidFill>
                <a:effectLst>
                  <a:outerShdw blurRad="38100" dist="38100" dir="2700000" algn="tl">
                    <a:srgbClr val="000000">
                      <a:alpha val="43137"/>
                    </a:srgbClr>
                  </a:outerShdw>
                </a:effectLst>
                <a:latin typeface="Arial Narrow" pitchFamily="34" charset="0"/>
              </a:rPr>
              <a:t>ICD</a:t>
            </a:r>
            <a:r>
              <a:rPr lang="ro-RO" sz="2400" b="1" dirty="0" smtClean="0">
                <a:solidFill>
                  <a:srgbClr val="FFFF00"/>
                </a:solidFill>
                <a:effectLst>
                  <a:outerShdw blurRad="38100" dist="38100" dir="2700000" algn="tl">
                    <a:srgbClr val="000000">
                      <a:alpha val="43137"/>
                    </a:srgbClr>
                  </a:outerShdw>
                </a:effectLst>
                <a:latin typeface="Arial Narrow" pitchFamily="34" charset="0"/>
              </a:rPr>
              <a:t>, F 60.2</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f. O înclinaţie marcată de a da vina pe alţii sau de a oferi explicaţii plauzibile pentru comportamentul care a adus pacientul în conflict cu societatea;</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De asemenea, ca trăsătură asociată poate fi prezentă iritabilitatea; tulburarea de conduită din copilărie sau adolescenţă cu toate că nu e prezentă în mod invariabil, poate aduce un suport diagnostic.</a:t>
            </a:r>
          </a:p>
          <a:p>
            <a:endParaRPr lang="ro-RO" sz="2400" b="1" dirty="0" smtClean="0">
              <a:solidFill>
                <a:srgbClr val="FFFF00"/>
              </a:solidFill>
              <a:effectLst>
                <a:outerShdw blurRad="38100" dist="38100" dir="2700000" algn="tl">
                  <a:srgbClr val="000000">
                    <a:alpha val="43137"/>
                  </a:srgbClr>
                </a:outerShdw>
              </a:effectLst>
              <a:latin typeface="Arial Narrow" pitchFamily="34" charset="0"/>
            </a:endParaRP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Include tulburarea de personalitate amorală, antisocială, psihopată şi sociopată.</a:t>
            </a:r>
            <a:endParaRPr lang="ro-RO" sz="2400" b="1" dirty="0" smtClean="0">
              <a:effectLst>
                <a:outerShdw blurRad="38100" dist="38100" dir="2700000" algn="tl">
                  <a:srgbClr val="000000">
                    <a:alpha val="43137"/>
                  </a:srgbClr>
                </a:outerShdw>
              </a:effectLst>
              <a:latin typeface="Arial Narrow" pitchFamily="34" charset="0"/>
            </a:endParaRP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Stadiile lui Erikson</a:t>
            </a:r>
            <a:endParaRPr lang="en-US" dirty="0"/>
          </a:p>
        </p:txBody>
      </p:sp>
      <p:sp>
        <p:nvSpPr>
          <p:cNvPr id="3" name="Content Placeholder 2"/>
          <p:cNvSpPr>
            <a:spLocks noGrp="1"/>
          </p:cNvSpPr>
          <p:nvPr>
            <p:ph idx="1"/>
          </p:nvPr>
        </p:nvSpPr>
        <p:spPr/>
        <p:txBody>
          <a:bodyPr>
            <a:normAutofit fontScale="92500"/>
          </a:bodyPr>
          <a:lstStyle/>
          <a:p>
            <a:r>
              <a:rPr lang="en-US" dirty="0" err="1" smtClean="0"/>
              <a:t>Adauga</a:t>
            </a:r>
            <a:r>
              <a:rPr lang="en-US" dirty="0" smtClean="0"/>
              <a:t> </a:t>
            </a:r>
            <a:r>
              <a:rPr lang="en-US" dirty="0" err="1" smtClean="0"/>
              <a:t>stadiilor</a:t>
            </a:r>
            <a:r>
              <a:rPr lang="en-US" dirty="0" smtClean="0"/>
              <a:t> </a:t>
            </a:r>
            <a:r>
              <a:rPr lang="en-US" dirty="0" err="1" smtClean="0"/>
              <a:t>freudiene</a:t>
            </a:r>
            <a:r>
              <a:rPr lang="en-US" dirty="0" smtClean="0"/>
              <a:t> </a:t>
            </a:r>
            <a:r>
              <a:rPr lang="en-US" dirty="0" err="1" smtClean="0"/>
              <a:t>dimnesiunea</a:t>
            </a:r>
            <a:r>
              <a:rPr lang="en-US" dirty="0" smtClean="0"/>
              <a:t> </a:t>
            </a:r>
            <a:r>
              <a:rPr lang="en-US" dirty="0" err="1" smtClean="0"/>
              <a:t>psihosociologic</a:t>
            </a:r>
            <a:r>
              <a:rPr lang="en-US" dirty="0" err="1" smtClean="0"/>
              <a:t>a</a:t>
            </a:r>
            <a:endParaRPr lang="en-US" dirty="0" smtClean="0"/>
          </a:p>
          <a:p>
            <a:r>
              <a:rPr lang="en-US" dirty="0" err="1" smtClean="0"/>
              <a:t>Senzorial</a:t>
            </a:r>
            <a:r>
              <a:rPr lang="en-US" dirty="0" smtClean="0"/>
              <a:t> (-18 </a:t>
            </a:r>
            <a:r>
              <a:rPr lang="en-US" dirty="0" err="1" smtClean="0"/>
              <a:t>luni</a:t>
            </a:r>
            <a:r>
              <a:rPr lang="en-US" dirty="0" smtClean="0"/>
              <a:t>) trust vs. distrust</a:t>
            </a:r>
          </a:p>
          <a:p>
            <a:r>
              <a:rPr lang="en-US" dirty="0" smtClean="0"/>
              <a:t>Muscular (1-3 </a:t>
            </a:r>
            <a:r>
              <a:rPr lang="en-US" dirty="0" err="1" smtClean="0"/>
              <a:t>ani</a:t>
            </a:r>
            <a:r>
              <a:rPr lang="en-US" dirty="0" smtClean="0"/>
              <a:t>) autonomy vs. shame or doubt</a:t>
            </a:r>
          </a:p>
          <a:p>
            <a:r>
              <a:rPr lang="en-US" dirty="0" err="1" smtClean="0"/>
              <a:t>Locomotor</a:t>
            </a:r>
            <a:r>
              <a:rPr lang="en-US" dirty="0" smtClean="0"/>
              <a:t> (3-6 </a:t>
            </a:r>
            <a:r>
              <a:rPr lang="en-US" dirty="0" err="1" smtClean="0"/>
              <a:t>ani</a:t>
            </a:r>
            <a:r>
              <a:rPr lang="en-US" dirty="0" smtClean="0"/>
              <a:t>) initiative vs. guilt</a:t>
            </a:r>
          </a:p>
          <a:p>
            <a:r>
              <a:rPr lang="en-US" dirty="0" smtClean="0"/>
              <a:t>Latency (6-12 </a:t>
            </a:r>
            <a:r>
              <a:rPr lang="en-US" dirty="0" err="1" smtClean="0"/>
              <a:t>ani</a:t>
            </a:r>
            <a:r>
              <a:rPr lang="en-US" dirty="0" smtClean="0"/>
              <a:t>) industry vs. inferiority</a:t>
            </a:r>
          </a:p>
          <a:p>
            <a:r>
              <a:rPr lang="en-US" dirty="0" smtClean="0"/>
              <a:t>Adolescent (12-20 </a:t>
            </a:r>
            <a:r>
              <a:rPr lang="en-US" dirty="0" err="1" smtClean="0"/>
              <a:t>ani</a:t>
            </a:r>
            <a:r>
              <a:rPr lang="en-US" dirty="0" smtClean="0"/>
              <a:t>) identity vs. role diffusion</a:t>
            </a:r>
          </a:p>
          <a:p>
            <a:r>
              <a:rPr lang="en-US" dirty="0" smtClean="0"/>
              <a:t>Young adulthood (18-25 </a:t>
            </a:r>
            <a:r>
              <a:rPr lang="en-US" dirty="0" err="1" smtClean="0"/>
              <a:t>ani</a:t>
            </a:r>
            <a:r>
              <a:rPr lang="en-US" dirty="0" smtClean="0"/>
              <a:t>) intimacy vs. isolation</a:t>
            </a:r>
          </a:p>
          <a:p>
            <a:r>
              <a:rPr lang="en-US" dirty="0" smtClean="0"/>
              <a:t>Adulthood(21-45 </a:t>
            </a:r>
            <a:r>
              <a:rPr lang="en-US" dirty="0" err="1" smtClean="0"/>
              <a:t>ani</a:t>
            </a:r>
            <a:r>
              <a:rPr lang="en-US" dirty="0" smtClean="0"/>
              <a:t>) </a:t>
            </a:r>
            <a:r>
              <a:rPr lang="en-US" dirty="0" err="1" smtClean="0"/>
              <a:t>generativity</a:t>
            </a:r>
            <a:r>
              <a:rPr lang="en-US" dirty="0" smtClean="0"/>
              <a:t> vs</a:t>
            </a:r>
            <a:r>
              <a:rPr lang="en-US" dirty="0" smtClean="0"/>
              <a:t>. stagnation</a:t>
            </a:r>
          </a:p>
          <a:p>
            <a:r>
              <a:rPr lang="en-US" dirty="0" smtClean="0"/>
              <a:t>Maturity (</a:t>
            </a:r>
            <a:r>
              <a:rPr lang="en-US" dirty="0" err="1" smtClean="0"/>
              <a:t>peste</a:t>
            </a:r>
            <a:r>
              <a:rPr lang="en-US" dirty="0" smtClean="0"/>
              <a:t> 45 </a:t>
            </a:r>
            <a:r>
              <a:rPr lang="en-US" dirty="0" err="1" smtClean="0"/>
              <a:t>ani</a:t>
            </a:r>
            <a:r>
              <a:rPr lang="en-US" dirty="0" smtClean="0"/>
              <a:t>) ego integrity vs. </a:t>
            </a:r>
            <a:r>
              <a:rPr lang="en-US" dirty="0" err="1" smtClean="0"/>
              <a:t>dispair</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338"/>
            <a:ext cx="8229600" cy="1143000"/>
          </a:xfrm>
        </p:spPr>
        <p:txBody>
          <a:bodyPr/>
          <a:lstStyle/>
          <a:p>
            <a:r>
              <a:rPr lang="ro-RO" dirty="0" smtClean="0"/>
              <a:t>TP antisocială - dissocială</a:t>
            </a:r>
            <a:endParaRPr lang="en-US" dirty="0"/>
          </a:p>
        </p:txBody>
      </p:sp>
      <p:sp>
        <p:nvSpPr>
          <p:cNvPr id="4" name="TextBox 3"/>
          <p:cNvSpPr txBox="1"/>
          <p:nvPr/>
        </p:nvSpPr>
        <p:spPr>
          <a:xfrm>
            <a:off x="0" y="642918"/>
            <a:ext cx="4714876" cy="2985433"/>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301.7</a:t>
            </a:r>
          </a:p>
          <a:p>
            <a:r>
              <a:rPr lang="ro-RO" sz="2400" b="1" dirty="0" smtClean="0">
                <a:effectLst>
                  <a:outerShdw blurRad="38100" dist="38100" dir="2700000" algn="tl">
                    <a:srgbClr val="000000">
                      <a:alpha val="43137"/>
                    </a:srgbClr>
                  </a:outerShdw>
                </a:effectLst>
                <a:latin typeface="Arial Narrow" pitchFamily="34" charset="0"/>
              </a:rPr>
              <a:t>c. Există proba unei tulburări de conduită cu debut înainte de 15 ani.</a:t>
            </a:r>
          </a:p>
          <a:p>
            <a:r>
              <a:rPr lang="ro-RO" sz="2400" b="1" dirty="0" smtClean="0">
                <a:effectLst>
                  <a:outerShdw blurRad="38100" dist="38100" dir="2700000" algn="tl">
                    <a:srgbClr val="000000">
                      <a:alpha val="43137"/>
                    </a:srgbClr>
                  </a:outerShdw>
                </a:effectLst>
                <a:latin typeface="Arial Narrow" pitchFamily="34" charset="0"/>
              </a:rPr>
              <a:t>Comportamentul antisocial nu survine exclusiv în cursul schizofreniei ori al unui episod maniacal.</a:t>
            </a:r>
          </a:p>
          <a:p>
            <a:endParaRPr lang="ro-RO" sz="2000" b="1" dirty="0" smtClean="0">
              <a:effectLst>
                <a:outerShdw blurRad="38100" dist="38100" dir="2700000" algn="tl">
                  <a:srgbClr val="000000">
                    <a:alpha val="43137"/>
                  </a:srgbClr>
                </a:outerShdw>
              </a:effectLst>
              <a:latin typeface="Arial Narrow" pitchFamily="34" charset="0"/>
            </a:endParaRPr>
          </a:p>
        </p:txBody>
      </p:sp>
      <p:sp>
        <p:nvSpPr>
          <p:cNvPr id="5" name="TextBox 4"/>
          <p:cNvSpPr txBox="1"/>
          <p:nvPr/>
        </p:nvSpPr>
        <p:spPr>
          <a:xfrm>
            <a:off x="4643438" y="642918"/>
            <a:ext cx="4500562" cy="830997"/>
          </a:xfrm>
          <a:prstGeom prst="rect">
            <a:avLst/>
          </a:prstGeom>
          <a:noFill/>
        </p:spPr>
        <p:txBody>
          <a:bodyPr wrap="square" rtlCol="0">
            <a:spAutoFit/>
          </a:bodyPr>
          <a:lstStyle/>
          <a:p>
            <a:r>
              <a:rPr lang="en-US" sz="2400" b="1" dirty="0" smtClean="0">
                <a:solidFill>
                  <a:srgbClr val="FFFF00"/>
                </a:solidFill>
                <a:effectLst>
                  <a:outerShdw blurRad="38100" dist="38100" dir="2700000" algn="tl">
                    <a:srgbClr val="000000">
                      <a:alpha val="43137"/>
                    </a:srgbClr>
                  </a:outerShdw>
                </a:effectLst>
                <a:latin typeface="Arial Narrow" pitchFamily="34" charset="0"/>
              </a:rPr>
              <a:t>ICD</a:t>
            </a:r>
            <a:r>
              <a:rPr lang="ro-RO" sz="2400" b="1" dirty="0" smtClean="0">
                <a:solidFill>
                  <a:srgbClr val="FFFF00"/>
                </a:solidFill>
                <a:effectLst>
                  <a:outerShdw blurRad="38100" dist="38100" dir="2700000" algn="tl">
                    <a:srgbClr val="000000">
                      <a:alpha val="43137"/>
                    </a:srgbClr>
                  </a:outerShdw>
                </a:effectLst>
                <a:latin typeface="Arial Narrow" pitchFamily="34" charset="0"/>
              </a:rPr>
              <a:t>, F 60.2</a:t>
            </a:r>
            <a:endParaRPr lang="ro-RO" sz="2400" b="1" dirty="0" smtClean="0">
              <a:effectLst>
                <a:outerShdw blurRad="38100" dist="38100" dir="2700000" algn="tl">
                  <a:srgbClr val="000000">
                    <a:alpha val="43137"/>
                  </a:srgbClr>
                </a:outerShdw>
              </a:effectLst>
              <a:latin typeface="Arial Narrow" pitchFamily="34" charset="0"/>
            </a:endParaRP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338"/>
            <a:ext cx="8229600" cy="1143000"/>
          </a:xfrm>
        </p:spPr>
        <p:txBody>
          <a:bodyPr>
            <a:normAutofit/>
          </a:bodyPr>
          <a:lstStyle/>
          <a:p>
            <a:r>
              <a:rPr lang="ro-RO" sz="3200" dirty="0" smtClean="0"/>
              <a:t>TP borderline / emoţional instabilă</a:t>
            </a:r>
            <a:endParaRPr lang="en-US" sz="3200" dirty="0"/>
          </a:p>
        </p:txBody>
      </p:sp>
      <p:sp>
        <p:nvSpPr>
          <p:cNvPr id="4" name="TextBox 3"/>
          <p:cNvSpPr txBox="1"/>
          <p:nvPr/>
        </p:nvSpPr>
        <p:spPr>
          <a:xfrm>
            <a:off x="0" y="642918"/>
            <a:ext cx="4714876" cy="6186309"/>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301.83</a:t>
            </a:r>
          </a:p>
          <a:p>
            <a:r>
              <a:rPr lang="ro-RO" sz="2400" b="1" dirty="0" smtClean="0">
                <a:effectLst>
                  <a:outerShdw blurRad="38100" dist="38100" dir="2700000" algn="tl">
                    <a:srgbClr val="000000">
                      <a:alpha val="43137"/>
                    </a:srgbClr>
                  </a:outerShdw>
                </a:effectLst>
                <a:latin typeface="Arial Narrow" pitchFamily="34" charset="0"/>
              </a:rPr>
              <a:t>A. Un pattern persuasiv de instabilitate a relaţiilor interpersonale a imaginii de sine şi afectelor şi impulsivitate marcată, începând precoce în perioada adultă şi prezent într-o varietate de contexte, fiind indicat de cinci sau mai multe dintre următoarele:</a:t>
            </a:r>
          </a:p>
          <a:p>
            <a:r>
              <a:rPr lang="ro-RO" sz="2400" b="1" dirty="0" smtClean="0">
                <a:effectLst>
                  <a:outerShdw blurRad="38100" dist="38100" dir="2700000" algn="tl">
                    <a:srgbClr val="000000">
                      <a:alpha val="43137"/>
                    </a:srgbClr>
                  </a:outerShdw>
                </a:effectLst>
                <a:latin typeface="Arial Narrow" pitchFamily="34" charset="0"/>
              </a:rPr>
              <a:t>1. Eforturi disperate de a evita abandonul real sau imaginar;</a:t>
            </a:r>
          </a:p>
          <a:p>
            <a:r>
              <a:rPr lang="ro-RO" sz="2400" b="1" dirty="0" smtClean="0">
                <a:effectLst>
                  <a:outerShdw blurRad="38100" dist="38100" dir="2700000" algn="tl">
                    <a:srgbClr val="000000">
                      <a:alpha val="43137"/>
                    </a:srgbClr>
                  </a:outerShdw>
                </a:effectLst>
                <a:latin typeface="Arial Narrow" pitchFamily="34" charset="0"/>
              </a:rPr>
              <a:t>2. Un pattern de relaţii interpersonale intense şi instabile, caracterizat prin alternare între extremele de idealizare şi devalorizare;</a:t>
            </a:r>
          </a:p>
          <a:p>
            <a:r>
              <a:rPr lang="ro-RO" b="1" dirty="0" smtClean="0">
                <a:effectLst>
                  <a:outerShdw blurRad="38100" dist="38100" dir="2700000" algn="tl">
                    <a:srgbClr val="000000">
                      <a:alpha val="43137"/>
                    </a:srgbClr>
                  </a:outerShdw>
                </a:effectLst>
                <a:latin typeface="Arial Narrow" pitchFamily="34" charset="0"/>
              </a:rPr>
              <a:t>3. Perturbarea de identitate: imagine de sine sau conştiinţă de sine marcat şi persistent instabilă; </a:t>
            </a:r>
          </a:p>
        </p:txBody>
      </p:sp>
      <p:sp>
        <p:nvSpPr>
          <p:cNvPr id="5" name="TextBox 4"/>
          <p:cNvSpPr txBox="1"/>
          <p:nvPr/>
        </p:nvSpPr>
        <p:spPr>
          <a:xfrm>
            <a:off x="4643438" y="642918"/>
            <a:ext cx="4500562" cy="6494085"/>
          </a:xfrm>
          <a:prstGeom prst="rect">
            <a:avLst/>
          </a:prstGeom>
          <a:noFill/>
        </p:spPr>
        <p:txBody>
          <a:bodyPr wrap="square" rtlCol="0">
            <a:spAutoFit/>
          </a:bodyPr>
          <a:lstStyle/>
          <a:p>
            <a:r>
              <a:rPr lang="en-US" sz="2400" b="1" dirty="0" smtClean="0">
                <a:solidFill>
                  <a:srgbClr val="FFFF00"/>
                </a:solidFill>
                <a:effectLst>
                  <a:outerShdw blurRad="38100" dist="38100" dir="2700000" algn="tl">
                    <a:srgbClr val="000000">
                      <a:alpha val="43137"/>
                    </a:srgbClr>
                  </a:outerShdw>
                </a:effectLst>
                <a:latin typeface="Arial Narrow" pitchFamily="34" charset="0"/>
              </a:rPr>
              <a:t>ICD</a:t>
            </a:r>
            <a:r>
              <a:rPr lang="ro-RO" sz="2400" b="1" dirty="0" smtClean="0">
                <a:solidFill>
                  <a:srgbClr val="FFFF00"/>
                </a:solidFill>
                <a:effectLst>
                  <a:outerShdw blurRad="38100" dist="38100" dir="2700000" algn="tl">
                    <a:srgbClr val="000000">
                      <a:alpha val="43137"/>
                    </a:srgbClr>
                  </a:outerShdw>
                </a:effectLst>
                <a:latin typeface="Arial Narrow" pitchFamily="34" charset="0"/>
              </a:rPr>
              <a:t>, F 60.3 </a:t>
            </a:r>
          </a:p>
          <a:p>
            <a:r>
              <a:rPr lang="ro-RO" sz="2300" b="1" dirty="0" smtClean="0">
                <a:solidFill>
                  <a:srgbClr val="FFFF00"/>
                </a:solidFill>
                <a:effectLst>
                  <a:outerShdw blurRad="38100" dist="38100" dir="2700000" algn="tl">
                    <a:srgbClr val="000000">
                      <a:alpha val="43137"/>
                    </a:srgbClr>
                  </a:outerShdw>
                </a:effectLst>
                <a:latin typeface="Arial Narrow" pitchFamily="34" charset="0"/>
              </a:rPr>
              <a:t>Este o tulburare în care există o tendinţă marcată de impulsivităţi în acţiuni, fără a lua în calcul consecinţele, şi de o instabilitate afectivă. Capacitatea de a face planuri “în avans” poate fi minimă, iar exploziile de furie intensă pot duce desori la violenţă sau la “explozii comportamentale”: acestea au loc mai ales atunci când actele impulsive sunt criticate sau împiedicate de alte persoane. Sunt specificate două variante le acestei tuburări, amândouă având în comun această caracteristică de impulsivitate şi lipsa de autocontrol.</a:t>
            </a:r>
            <a:endParaRPr lang="ro-RO" sz="2300" b="1" dirty="0" smtClean="0">
              <a:effectLst>
                <a:outerShdw blurRad="38100" dist="38100" dir="2700000" algn="tl">
                  <a:srgbClr val="000000">
                    <a:alpha val="43137"/>
                  </a:srgbClr>
                </a:outerShdw>
              </a:effectLst>
              <a:latin typeface="Arial Narrow" pitchFamily="34" charset="0"/>
            </a:endParaRP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338"/>
            <a:ext cx="8229600" cy="1143000"/>
          </a:xfrm>
        </p:spPr>
        <p:txBody>
          <a:bodyPr>
            <a:normAutofit/>
          </a:bodyPr>
          <a:lstStyle/>
          <a:p>
            <a:r>
              <a:rPr lang="ro-RO" sz="3200" dirty="0" smtClean="0"/>
              <a:t>TP borderline / emoţional instabilă</a:t>
            </a:r>
            <a:endParaRPr lang="en-US" sz="3200" dirty="0"/>
          </a:p>
        </p:txBody>
      </p:sp>
      <p:sp>
        <p:nvSpPr>
          <p:cNvPr id="4" name="TextBox 3"/>
          <p:cNvSpPr txBox="1"/>
          <p:nvPr/>
        </p:nvSpPr>
        <p:spPr>
          <a:xfrm>
            <a:off x="0" y="642918"/>
            <a:ext cx="4714876" cy="6370975"/>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301.83</a:t>
            </a:r>
          </a:p>
          <a:p>
            <a:r>
              <a:rPr lang="ro-RO" sz="2400" b="1" dirty="0" smtClean="0">
                <a:effectLst>
                  <a:outerShdw blurRad="38100" dist="38100" dir="2700000" algn="tl">
                    <a:srgbClr val="000000">
                      <a:alpha val="43137"/>
                    </a:srgbClr>
                  </a:outerShdw>
                </a:effectLst>
                <a:latin typeface="Arial Narrow" pitchFamily="34" charset="0"/>
              </a:rPr>
              <a:t>4. Impulsivitate în clel puţin două domenii care sunt potenţial autoprejudiciante (de exemplu cheltuieli, sex, abuz de substanţe, condus imprundent, mâncat compulsiv).</a:t>
            </a:r>
          </a:p>
          <a:p>
            <a:r>
              <a:rPr lang="ro-RO" sz="2400" b="1" dirty="0" smtClean="0">
                <a:effectLst>
                  <a:outerShdw blurRad="38100" dist="38100" dir="2700000" algn="tl">
                    <a:srgbClr val="000000">
                      <a:alpha val="43137"/>
                    </a:srgbClr>
                  </a:outerShdw>
                </a:effectLst>
                <a:latin typeface="Arial Narrow" pitchFamily="34" charset="0"/>
              </a:rPr>
              <a:t>5. comportament, gesturi sau ameninţări recurente de suicid sau comportament automutilant;</a:t>
            </a:r>
          </a:p>
          <a:p>
            <a:r>
              <a:rPr lang="ro-RO" sz="2400" b="1" dirty="0" smtClean="0">
                <a:effectLst>
                  <a:outerShdw blurRad="38100" dist="38100" dir="2700000" algn="tl">
                    <a:srgbClr val="000000">
                      <a:alpha val="43137"/>
                    </a:srgbClr>
                  </a:outerShdw>
                </a:effectLst>
                <a:latin typeface="Arial Narrow" pitchFamily="34" charset="0"/>
              </a:rPr>
              <a:t>6. Instabilitate afectivă datorită unei reactivităţi marcate a dispoziţiei (de ex., disforie episodică intensă, iritabilitate sau anxietate care durează, de regulă, câteva ore şi numai rareori mai mult de câteva zile);</a:t>
            </a:r>
          </a:p>
        </p:txBody>
      </p:sp>
      <p:sp>
        <p:nvSpPr>
          <p:cNvPr id="5" name="TextBox 4"/>
          <p:cNvSpPr txBox="1"/>
          <p:nvPr/>
        </p:nvSpPr>
        <p:spPr>
          <a:xfrm>
            <a:off x="4643438" y="642918"/>
            <a:ext cx="4500562" cy="6740307"/>
          </a:xfrm>
          <a:prstGeom prst="rect">
            <a:avLst/>
          </a:prstGeom>
          <a:noFill/>
        </p:spPr>
        <p:txBody>
          <a:bodyPr wrap="square" rtlCol="0">
            <a:spAutoFit/>
          </a:bodyPr>
          <a:lstStyle/>
          <a:p>
            <a:r>
              <a:rPr lang="en-US" sz="2400" b="1" dirty="0" smtClean="0">
                <a:solidFill>
                  <a:srgbClr val="FFFF00"/>
                </a:solidFill>
                <a:effectLst>
                  <a:outerShdw blurRad="38100" dist="38100" dir="2700000" algn="tl">
                    <a:srgbClr val="000000">
                      <a:alpha val="43137"/>
                    </a:srgbClr>
                  </a:outerShdw>
                </a:effectLst>
                <a:latin typeface="Arial Narrow" pitchFamily="34" charset="0"/>
              </a:rPr>
              <a:t>ICD</a:t>
            </a:r>
            <a:r>
              <a:rPr lang="ro-RO" sz="2400" b="1" dirty="0" smtClean="0">
                <a:solidFill>
                  <a:srgbClr val="FFFF00"/>
                </a:solidFill>
                <a:effectLst>
                  <a:outerShdw blurRad="38100" dist="38100" dir="2700000" algn="tl">
                    <a:srgbClr val="000000">
                      <a:alpha val="43137"/>
                    </a:srgbClr>
                  </a:outerShdw>
                </a:effectLst>
                <a:latin typeface="Arial Narrow" pitchFamily="34" charset="0"/>
              </a:rPr>
              <a:t>, F 60.30</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De tip impulsiv.</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Caracteristica predominantă este instabilitatea emoţională şi lipsa controlului impulsurilor. Exploziile de violenţă sau de comportament agresiv sunt obişnuite ca răspuns la criticile altora.</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ICD, F 60.31</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De tip borderline.</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Alături de caracteristicile instabilităţii emoţionale imaginea de sine a pacientului, ţelurile şi preferinţele sale interne (inclusiv cele sexuale) sunt deseori neclare şi tulburate. Există, de obicei, un sentiment cronic de gol interior.</a:t>
            </a:r>
            <a:endParaRPr lang="ro-RO" sz="2400" b="1" dirty="0" smtClean="0">
              <a:effectLst>
                <a:outerShdw blurRad="38100" dist="38100" dir="2700000" algn="tl">
                  <a:srgbClr val="000000">
                    <a:alpha val="43137"/>
                  </a:srgbClr>
                </a:outerShdw>
              </a:effectLst>
              <a:latin typeface="Arial Narrow" pitchFamily="34" charset="0"/>
            </a:endParaRP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338"/>
            <a:ext cx="8229600" cy="1143000"/>
          </a:xfrm>
        </p:spPr>
        <p:txBody>
          <a:bodyPr>
            <a:normAutofit/>
          </a:bodyPr>
          <a:lstStyle/>
          <a:p>
            <a:r>
              <a:rPr lang="ro-RO" sz="3200" dirty="0" smtClean="0"/>
              <a:t>TP borderline / emoţional instabilă</a:t>
            </a:r>
            <a:endParaRPr lang="en-US" sz="3200" dirty="0"/>
          </a:p>
        </p:txBody>
      </p:sp>
      <p:sp>
        <p:nvSpPr>
          <p:cNvPr id="4" name="TextBox 3"/>
          <p:cNvSpPr txBox="1"/>
          <p:nvPr/>
        </p:nvSpPr>
        <p:spPr>
          <a:xfrm>
            <a:off x="0" y="642918"/>
            <a:ext cx="4714876" cy="3785652"/>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301.83</a:t>
            </a:r>
          </a:p>
          <a:p>
            <a:r>
              <a:rPr lang="ro-RO" sz="2400" b="1" dirty="0" smtClean="0">
                <a:effectLst>
                  <a:outerShdw blurRad="38100" dist="38100" dir="2700000" algn="tl">
                    <a:srgbClr val="000000">
                      <a:alpha val="43137"/>
                    </a:srgbClr>
                  </a:outerShdw>
                </a:effectLst>
                <a:latin typeface="Arial Narrow" pitchFamily="34" charset="0"/>
              </a:rPr>
              <a:t>7. Sentimentul cronic de vid;</a:t>
            </a:r>
          </a:p>
          <a:p>
            <a:r>
              <a:rPr lang="ro-RO" sz="2400" b="1" dirty="0" smtClean="0">
                <a:effectLst>
                  <a:outerShdw blurRad="38100" dist="38100" dir="2700000" algn="tl">
                    <a:srgbClr val="000000">
                      <a:alpha val="43137"/>
                    </a:srgbClr>
                  </a:outerShdw>
                </a:effectLst>
                <a:latin typeface="Arial Narrow" pitchFamily="34" charset="0"/>
              </a:rPr>
              <a:t>8. Mânie intensă, inadecvată, ori dificultate în a cotrola mânia (de ex. Manifestări frecvente de furie, stare coleroasă permanentă, bătăi repetate);</a:t>
            </a:r>
          </a:p>
          <a:p>
            <a:r>
              <a:rPr lang="ro-RO" sz="2400" b="1" dirty="0" smtClean="0">
                <a:effectLst>
                  <a:outerShdw blurRad="38100" dist="38100" dir="2700000" algn="tl">
                    <a:srgbClr val="000000">
                      <a:alpha val="43137"/>
                    </a:srgbClr>
                  </a:outerShdw>
                </a:effectLst>
                <a:latin typeface="Arial Narrow" pitchFamily="34" charset="0"/>
              </a:rPr>
              <a:t>9. Ideaţie paranoidă sau simptome disociative severe, tranzitorii, în legătură cu stress-ul. </a:t>
            </a:r>
          </a:p>
        </p:txBody>
      </p:sp>
      <p:sp>
        <p:nvSpPr>
          <p:cNvPr id="5" name="TextBox 4"/>
          <p:cNvSpPr txBox="1"/>
          <p:nvPr/>
        </p:nvSpPr>
        <p:spPr>
          <a:xfrm>
            <a:off x="4643438" y="642918"/>
            <a:ext cx="4500562" cy="3416320"/>
          </a:xfrm>
          <a:prstGeom prst="rect">
            <a:avLst/>
          </a:prstGeom>
          <a:noFill/>
        </p:spPr>
        <p:txBody>
          <a:bodyPr wrap="square" rtlCol="0">
            <a:spAutoFit/>
          </a:bodyPr>
          <a:lstStyle/>
          <a:p>
            <a:r>
              <a:rPr lang="ro-RO" sz="2400" b="1" dirty="0" smtClean="0">
                <a:solidFill>
                  <a:srgbClr val="FFFF00"/>
                </a:solidFill>
                <a:effectLst>
                  <a:outerShdw blurRad="38100" dist="38100" dir="2700000" algn="tl">
                    <a:srgbClr val="000000">
                      <a:alpha val="43137"/>
                    </a:srgbClr>
                  </a:outerShdw>
                </a:effectLst>
                <a:latin typeface="Arial Narrow" pitchFamily="34" charset="0"/>
              </a:rPr>
              <a:t>O tendinţă de a se implica în relaţii intense şi instabile poate cauza crize emoţionale repetate şi poate fi asociată cu eforturi excesive pentru a preveni abandonarea şi o serie de acte suicidare sau de autovătămare (cu toate că acestea pot apărea fără declanşatori evidenţi).</a:t>
            </a:r>
            <a:endParaRPr lang="ro-RO" sz="2400" b="1" dirty="0" smtClean="0">
              <a:effectLst>
                <a:outerShdw blurRad="38100" dist="38100" dir="2700000" algn="tl">
                  <a:srgbClr val="000000">
                    <a:alpha val="43137"/>
                  </a:srgbClr>
                </a:outerShdw>
              </a:effectLst>
              <a:latin typeface="Arial Narrow" pitchFamily="34" charset="0"/>
            </a:endParaRP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338"/>
            <a:ext cx="8229600" cy="1143000"/>
          </a:xfrm>
        </p:spPr>
        <p:txBody>
          <a:bodyPr>
            <a:normAutofit/>
          </a:bodyPr>
          <a:lstStyle/>
          <a:p>
            <a:r>
              <a:rPr lang="ro-RO" sz="3200" dirty="0" smtClean="0"/>
              <a:t>TP histrionică / psihoinfantilă</a:t>
            </a:r>
            <a:endParaRPr lang="en-US" sz="3200" dirty="0"/>
          </a:p>
        </p:txBody>
      </p:sp>
      <p:sp>
        <p:nvSpPr>
          <p:cNvPr id="4" name="TextBox 3"/>
          <p:cNvSpPr txBox="1"/>
          <p:nvPr/>
        </p:nvSpPr>
        <p:spPr>
          <a:xfrm>
            <a:off x="0" y="642918"/>
            <a:ext cx="4714876" cy="6001643"/>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301.50</a:t>
            </a:r>
          </a:p>
          <a:p>
            <a:r>
              <a:rPr lang="ro-RO" sz="2400" b="1" dirty="0" smtClean="0">
                <a:effectLst>
                  <a:outerShdw blurRad="38100" dist="38100" dir="2700000" algn="tl">
                    <a:srgbClr val="000000">
                      <a:alpha val="43137"/>
                    </a:srgbClr>
                  </a:outerShdw>
                </a:effectLst>
                <a:latin typeface="Arial Narrow" pitchFamily="34" charset="0"/>
              </a:rPr>
              <a:t>Un pattern persuasiv de emoţionalitate excesivă şi de căutare a atenţiei, începând precoce în perioada adultă şi prezent într-o varietate de contexte, fiind indicat de cinci sau mai multe dintre următoarele:</a:t>
            </a:r>
          </a:p>
          <a:p>
            <a:r>
              <a:rPr lang="ro-RO" sz="2400" b="1" dirty="0" smtClean="0">
                <a:effectLst>
                  <a:outerShdw blurRad="38100" dist="38100" dir="2700000" algn="tl">
                    <a:srgbClr val="000000">
                      <a:alpha val="43137"/>
                    </a:srgbClr>
                  </a:outerShdw>
                </a:effectLst>
                <a:latin typeface="Arial Narrow" pitchFamily="34" charset="0"/>
              </a:rPr>
              <a:t>1. Este incomodat de situaţiile în care nu se află în centrul atenţiei;</a:t>
            </a:r>
          </a:p>
          <a:p>
            <a:r>
              <a:rPr lang="ro-RO" sz="2400" b="1" dirty="0" smtClean="0">
                <a:effectLst>
                  <a:outerShdw blurRad="38100" dist="38100" dir="2700000" algn="tl">
                    <a:srgbClr val="000000">
                      <a:alpha val="43137"/>
                    </a:srgbClr>
                  </a:outerShdw>
                </a:effectLst>
                <a:latin typeface="Arial Narrow" pitchFamily="34" charset="0"/>
              </a:rPr>
              <a:t>2. Interacţiunea cu alţii este caracterizată adesea prin comportament seducător sau provocator sexual inadecvat;</a:t>
            </a:r>
          </a:p>
          <a:p>
            <a:r>
              <a:rPr lang="ro-RO" sz="2400" b="1" dirty="0" smtClean="0">
                <a:effectLst>
                  <a:outerShdw blurRad="38100" dist="38100" dir="2700000" algn="tl">
                    <a:srgbClr val="000000">
                      <a:alpha val="43137"/>
                    </a:srgbClr>
                  </a:outerShdw>
                </a:effectLst>
                <a:latin typeface="Arial Narrow" pitchFamily="34" charset="0"/>
              </a:rPr>
              <a:t>3. Prezintă o schimbare rapidă şi o expresie superficială a emoţiilor;</a:t>
            </a:r>
          </a:p>
        </p:txBody>
      </p:sp>
      <p:sp>
        <p:nvSpPr>
          <p:cNvPr id="5" name="TextBox 4"/>
          <p:cNvSpPr txBox="1"/>
          <p:nvPr/>
        </p:nvSpPr>
        <p:spPr>
          <a:xfrm>
            <a:off x="4643438" y="642918"/>
            <a:ext cx="4500562" cy="6370975"/>
          </a:xfrm>
          <a:prstGeom prst="rect">
            <a:avLst/>
          </a:prstGeom>
          <a:noFill/>
        </p:spPr>
        <p:txBody>
          <a:bodyPr wrap="square" rtlCol="0">
            <a:spAutoFit/>
          </a:bodyPr>
          <a:lstStyle/>
          <a:p>
            <a:r>
              <a:rPr lang="ro-RO" sz="2400" b="1" dirty="0" smtClean="0">
                <a:solidFill>
                  <a:srgbClr val="FFFF00"/>
                </a:solidFill>
                <a:effectLst>
                  <a:outerShdw blurRad="38100" dist="38100" dir="2700000" algn="tl">
                    <a:srgbClr val="000000">
                      <a:alpha val="43137"/>
                    </a:srgbClr>
                  </a:outerShdw>
                </a:effectLst>
                <a:latin typeface="Arial Narrow" pitchFamily="34" charset="0"/>
              </a:rPr>
              <a:t>ICD, F 60.4</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a. Autodramatizare, expresie teatrală, exagerată a emoţiilor;</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b. Sugestibilitate, pacientul este uşor de influenţat de către alţii sau de către circumstanţe;</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c. Afactivitate labilă şi superficială;</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d. Căutarea continuă a senzaţiilor puternice, a admiraţiei celorlalţi şi a activităţilor în care pacientul este în centul atenţiei;</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e. Seducţie inadecvată în comportament sau înfăţişare;</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f. Atenţie exagerată acordată atracţiei fizice;</a:t>
            </a:r>
          </a:p>
          <a:p>
            <a:endParaRPr lang="ro-RO" sz="2400" b="1" dirty="0" smtClean="0">
              <a:solidFill>
                <a:srgbClr val="FFFF00"/>
              </a:solidFill>
              <a:effectLst>
                <a:outerShdw blurRad="38100" dist="38100" dir="2700000" algn="tl">
                  <a:srgbClr val="000000">
                    <a:alpha val="43137"/>
                  </a:srgbClr>
                </a:outerShdw>
              </a:effectLst>
              <a:latin typeface="Arial Narrow" pitchFamily="34" charset="0"/>
            </a:endParaRP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338"/>
            <a:ext cx="8229600" cy="1143000"/>
          </a:xfrm>
        </p:spPr>
        <p:txBody>
          <a:bodyPr>
            <a:normAutofit/>
          </a:bodyPr>
          <a:lstStyle/>
          <a:p>
            <a:r>
              <a:rPr lang="ro-RO" sz="3200" dirty="0" smtClean="0"/>
              <a:t>TP histrionică / psihoinfantilă</a:t>
            </a:r>
            <a:endParaRPr lang="en-US" sz="3200" dirty="0"/>
          </a:p>
        </p:txBody>
      </p:sp>
      <p:sp>
        <p:nvSpPr>
          <p:cNvPr id="4" name="TextBox 3"/>
          <p:cNvSpPr txBox="1"/>
          <p:nvPr/>
        </p:nvSpPr>
        <p:spPr>
          <a:xfrm>
            <a:off x="0" y="642918"/>
            <a:ext cx="4714876" cy="4893647"/>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301.50</a:t>
            </a:r>
          </a:p>
          <a:p>
            <a:r>
              <a:rPr lang="ro-RO" sz="2400" b="1" dirty="0" smtClean="0">
                <a:effectLst>
                  <a:outerShdw blurRad="38100" dist="38100" dir="2700000" algn="tl">
                    <a:srgbClr val="000000">
                      <a:alpha val="43137"/>
                    </a:srgbClr>
                  </a:outerShdw>
                </a:effectLst>
                <a:latin typeface="Arial Narrow" pitchFamily="34" charset="0"/>
              </a:rPr>
              <a:t>4. Uzează în mod constant de aspectul fizic pentru a atrage atenţia asupra sa;</a:t>
            </a:r>
          </a:p>
          <a:p>
            <a:r>
              <a:rPr lang="ro-RO" sz="2400" b="1" dirty="0" smtClean="0">
                <a:effectLst>
                  <a:outerShdw blurRad="38100" dist="38100" dir="2700000" algn="tl">
                    <a:srgbClr val="000000">
                      <a:alpha val="43137"/>
                    </a:srgbClr>
                  </a:outerShdw>
                </a:effectLst>
                <a:latin typeface="Arial Narrow" pitchFamily="34" charset="0"/>
              </a:rPr>
              <a:t>5. Are un stil de a vorbi extrem de impresionant şi lipsit de detalii;</a:t>
            </a:r>
          </a:p>
          <a:p>
            <a:r>
              <a:rPr lang="ro-RO" sz="2400" b="1" dirty="0" smtClean="0">
                <a:effectLst>
                  <a:outerShdw blurRad="38100" dist="38100" dir="2700000" algn="tl">
                    <a:srgbClr val="000000">
                      <a:alpha val="43137"/>
                    </a:srgbClr>
                  </a:outerShdw>
                </a:effectLst>
                <a:latin typeface="Arial Narrow" pitchFamily="34" charset="0"/>
              </a:rPr>
              <a:t>6. Manifestă autodramatizare, teatralism şi o expresie exagerată a emoţiilor;</a:t>
            </a:r>
          </a:p>
          <a:p>
            <a:r>
              <a:rPr lang="ro-RO" sz="2400" b="1" dirty="0" smtClean="0">
                <a:effectLst>
                  <a:outerShdw blurRad="38100" dist="38100" dir="2700000" algn="tl">
                    <a:srgbClr val="000000">
                      <a:alpha val="43137"/>
                    </a:srgbClr>
                  </a:outerShdw>
                </a:effectLst>
                <a:latin typeface="Arial Narrow" pitchFamily="34" charset="0"/>
              </a:rPr>
              <a:t>7. Este sugestionabil, adică uşor de influenţat de alţii sau de circumstanţe; consideră relaţiile mai intime decât sunt în realitate.</a:t>
            </a:r>
          </a:p>
        </p:txBody>
      </p:sp>
      <p:sp>
        <p:nvSpPr>
          <p:cNvPr id="5" name="TextBox 4"/>
          <p:cNvSpPr txBox="1"/>
          <p:nvPr/>
        </p:nvSpPr>
        <p:spPr>
          <a:xfrm>
            <a:off x="4643438" y="642918"/>
            <a:ext cx="4500562" cy="3785652"/>
          </a:xfrm>
          <a:prstGeom prst="rect">
            <a:avLst/>
          </a:prstGeom>
          <a:noFill/>
        </p:spPr>
        <p:txBody>
          <a:bodyPr wrap="square" rtlCol="0">
            <a:spAutoFit/>
          </a:bodyPr>
          <a:lstStyle/>
          <a:p>
            <a:r>
              <a:rPr lang="ro-RO" sz="2400" b="1" dirty="0" smtClean="0">
                <a:solidFill>
                  <a:srgbClr val="FFFF00"/>
                </a:solidFill>
                <a:effectLst>
                  <a:outerShdw blurRad="38100" dist="38100" dir="2700000" algn="tl">
                    <a:srgbClr val="000000">
                      <a:alpha val="43137"/>
                    </a:srgbClr>
                  </a:outerShdw>
                </a:effectLst>
                <a:latin typeface="Arial Narrow" pitchFamily="34" charset="0"/>
              </a:rPr>
              <a:t>ICD, F 60.4</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Trăsăturile asociate pot include egocentrism, autoindulgenţă, dorinţa de a fi apreciat, existenţa sentimentelor uşor de rănit şi comportament persistent manipulativ pentru satisfacerea nevoilor proprii.</a:t>
            </a:r>
          </a:p>
          <a:p>
            <a:endParaRPr lang="ro-RO" sz="2400" b="1" dirty="0" smtClean="0">
              <a:solidFill>
                <a:srgbClr val="FFFF00"/>
              </a:solidFill>
              <a:effectLst>
                <a:outerShdw blurRad="38100" dist="38100" dir="2700000" algn="tl">
                  <a:srgbClr val="000000">
                    <a:alpha val="43137"/>
                  </a:srgbClr>
                </a:outerShdw>
              </a:effectLst>
              <a:latin typeface="Arial Narrow" pitchFamily="34" charset="0"/>
            </a:endParaRP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338"/>
            <a:ext cx="8229600" cy="1143000"/>
          </a:xfrm>
        </p:spPr>
        <p:txBody>
          <a:bodyPr>
            <a:normAutofit/>
          </a:bodyPr>
          <a:lstStyle/>
          <a:p>
            <a:r>
              <a:rPr lang="ro-RO" sz="3200" dirty="0" smtClean="0"/>
              <a:t>TP narcisică</a:t>
            </a:r>
            <a:endParaRPr lang="en-US" sz="3200" dirty="0"/>
          </a:p>
        </p:txBody>
      </p:sp>
      <p:sp>
        <p:nvSpPr>
          <p:cNvPr id="4" name="TextBox 3"/>
          <p:cNvSpPr txBox="1"/>
          <p:nvPr/>
        </p:nvSpPr>
        <p:spPr>
          <a:xfrm>
            <a:off x="0" y="642918"/>
            <a:ext cx="4714876" cy="6740307"/>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301.81</a:t>
            </a:r>
          </a:p>
          <a:p>
            <a:r>
              <a:rPr lang="ro-RO" sz="2400" b="1" dirty="0" smtClean="0">
                <a:effectLst>
                  <a:outerShdw blurRad="38100" dist="38100" dir="2700000" algn="tl">
                    <a:srgbClr val="000000">
                      <a:alpha val="43137"/>
                    </a:srgbClr>
                  </a:outerShdw>
                </a:effectLst>
                <a:latin typeface="Arial Narrow" pitchFamily="34" charset="0"/>
              </a:rPr>
              <a:t>Un pattern persuasiv de grandoare în fantezie şi comportament nevoie de admiraţie şi lipsă de empatie, începând precoce în perioada adultă şi prezent într-o varietate de contexte fiind indicat de cinci sau mai multe dintre următoarele: </a:t>
            </a:r>
          </a:p>
          <a:p>
            <a:r>
              <a:rPr lang="ro-RO" sz="2400" b="1" dirty="0" smtClean="0">
                <a:effectLst>
                  <a:outerShdw blurRad="38100" dist="38100" dir="2700000" algn="tl">
                    <a:srgbClr val="000000">
                      <a:alpha val="43137"/>
                    </a:srgbClr>
                  </a:outerShdw>
                </a:effectLst>
                <a:latin typeface="Arial Narrow" pitchFamily="34" charset="0"/>
              </a:rPr>
              <a:t>1. Are un sentiment grandios de autoimportanţă, de ex. îşi  autoexagerează realizările şi talentele, sşteaptă să fie recunoscut ca superior fără realizări corespunzătoare;</a:t>
            </a:r>
          </a:p>
          <a:p>
            <a:r>
              <a:rPr lang="ro-RO" sz="2400" b="1" dirty="0" smtClean="0">
                <a:effectLst>
                  <a:outerShdw blurRad="38100" dist="38100" dir="2700000" algn="tl">
                    <a:srgbClr val="000000">
                      <a:alpha val="43137"/>
                    </a:srgbClr>
                  </a:outerShdw>
                </a:effectLst>
                <a:latin typeface="Arial Narrow" pitchFamily="34" charset="0"/>
              </a:rPr>
              <a:t>2. Este preocupat de fantezii de succes nelimitat, de putere, de strălucire, frumuseţe sau amor ideal;</a:t>
            </a:r>
          </a:p>
          <a:p>
            <a:endParaRPr lang="ro-RO" sz="2400" b="1" dirty="0" smtClean="0">
              <a:effectLst>
                <a:outerShdw blurRad="38100" dist="38100" dir="2700000" algn="tl">
                  <a:srgbClr val="000000">
                    <a:alpha val="43137"/>
                  </a:srgbClr>
                </a:outerShdw>
              </a:effectLst>
              <a:latin typeface="Arial Narrow" pitchFamily="34" charset="0"/>
            </a:endParaRPr>
          </a:p>
        </p:txBody>
      </p:sp>
      <p:sp>
        <p:nvSpPr>
          <p:cNvPr id="5" name="TextBox 4"/>
          <p:cNvSpPr txBox="1"/>
          <p:nvPr/>
        </p:nvSpPr>
        <p:spPr>
          <a:xfrm>
            <a:off x="4643438" y="642918"/>
            <a:ext cx="4500562" cy="830997"/>
          </a:xfrm>
          <a:prstGeom prst="rect">
            <a:avLst/>
          </a:prstGeom>
          <a:noFill/>
        </p:spPr>
        <p:txBody>
          <a:bodyPr wrap="square" rtlCol="0">
            <a:spAutoFit/>
          </a:bodyPr>
          <a:lstStyle/>
          <a:p>
            <a:r>
              <a:rPr lang="ro-RO" sz="2400" b="1" dirty="0" smtClean="0">
                <a:solidFill>
                  <a:srgbClr val="FFFF00"/>
                </a:solidFill>
                <a:effectLst>
                  <a:outerShdw blurRad="38100" dist="38100" dir="2700000" algn="tl">
                    <a:srgbClr val="000000">
                      <a:alpha val="43137"/>
                    </a:srgbClr>
                  </a:outerShdw>
                </a:effectLst>
                <a:latin typeface="Arial Narrow" pitchFamily="34" charset="0"/>
              </a:rPr>
              <a:t>ICD</a:t>
            </a: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338"/>
            <a:ext cx="8229600" cy="1143000"/>
          </a:xfrm>
        </p:spPr>
        <p:txBody>
          <a:bodyPr>
            <a:normAutofit/>
          </a:bodyPr>
          <a:lstStyle/>
          <a:p>
            <a:r>
              <a:rPr lang="ro-RO" sz="3200" dirty="0" smtClean="0"/>
              <a:t>TP narcisică</a:t>
            </a:r>
            <a:endParaRPr lang="en-US" sz="3200" dirty="0"/>
          </a:p>
        </p:txBody>
      </p:sp>
      <p:sp>
        <p:nvSpPr>
          <p:cNvPr id="4" name="TextBox 3"/>
          <p:cNvSpPr txBox="1"/>
          <p:nvPr/>
        </p:nvSpPr>
        <p:spPr>
          <a:xfrm>
            <a:off x="0" y="285728"/>
            <a:ext cx="4714876" cy="6740307"/>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301.81</a:t>
            </a:r>
          </a:p>
          <a:p>
            <a:r>
              <a:rPr lang="ro-RO" sz="2400" b="1" dirty="0" smtClean="0">
                <a:effectLst>
                  <a:outerShdw blurRad="38100" dist="38100" dir="2700000" algn="tl">
                    <a:srgbClr val="000000">
                      <a:alpha val="43137"/>
                    </a:srgbClr>
                  </a:outerShdw>
                </a:effectLst>
                <a:latin typeface="Arial Narrow" pitchFamily="34" charset="0"/>
              </a:rPr>
              <a:t>3. Crede că este “aparte” şi unic şi că poate fi înţeles numai de către ori că trebuie să se asocieze numai cu oameni (sau instituţii) speciali ori cu status înalt;</a:t>
            </a:r>
          </a:p>
          <a:p>
            <a:r>
              <a:rPr lang="ro-RO" sz="2400" b="1" dirty="0" smtClean="0">
                <a:effectLst>
                  <a:outerShdw blurRad="38100" dist="38100" dir="2700000" algn="tl">
                    <a:srgbClr val="000000">
                      <a:alpha val="43137"/>
                    </a:srgbClr>
                  </a:outerShdw>
                </a:effectLst>
                <a:latin typeface="Arial Narrow" pitchFamily="34" charset="0"/>
              </a:rPr>
              <a:t>4. Nencesită admiraţie excesivă;</a:t>
            </a:r>
          </a:p>
          <a:p>
            <a:r>
              <a:rPr lang="ro-RO" sz="2400" b="1" dirty="0" smtClean="0">
                <a:effectLst>
                  <a:outerShdw blurRad="38100" dist="38100" dir="2700000" algn="tl">
                    <a:srgbClr val="000000">
                      <a:alpha val="43137"/>
                    </a:srgbClr>
                  </a:outerShdw>
                </a:effectLst>
                <a:latin typeface="Arial Narrow" pitchFamily="34" charset="0"/>
              </a:rPr>
              <a:t>5. Are un sentiment de îndreptăţire, adică pretenţii exagerate de tratament favorabil special ori de supunere automată la dorinţele sale;</a:t>
            </a:r>
          </a:p>
          <a:p>
            <a:r>
              <a:rPr lang="ro-RO" sz="2400" b="1" dirty="0" smtClean="0">
                <a:effectLst>
                  <a:outerShdw blurRad="38100" dist="38100" dir="2700000" algn="tl">
                    <a:srgbClr val="000000">
                      <a:alpha val="43137"/>
                    </a:srgbClr>
                  </a:outerShdw>
                </a:effectLst>
                <a:latin typeface="Arial Narrow" pitchFamily="34" charset="0"/>
              </a:rPr>
              <a:t>6. Este exploatator interpersonal, adică profită de alţii pentru a-şi atinge propriile scopuri;</a:t>
            </a:r>
          </a:p>
          <a:p>
            <a:r>
              <a:rPr lang="ro-RO" sz="2400" b="1" dirty="0" smtClean="0">
                <a:effectLst>
                  <a:outerShdw blurRad="38100" dist="38100" dir="2700000" algn="tl">
                    <a:srgbClr val="000000">
                      <a:alpha val="43137"/>
                    </a:srgbClr>
                  </a:outerShdw>
                </a:effectLst>
                <a:latin typeface="Arial Narrow" pitchFamily="34" charset="0"/>
              </a:rPr>
              <a:t>7. Este lipsit de empatie; este incapabil să recunoască sau să se identifice cu suferinţele, necesităţile altora.</a:t>
            </a:r>
          </a:p>
        </p:txBody>
      </p:sp>
      <p:sp>
        <p:nvSpPr>
          <p:cNvPr id="5" name="TextBox 4"/>
          <p:cNvSpPr txBox="1"/>
          <p:nvPr/>
        </p:nvSpPr>
        <p:spPr>
          <a:xfrm>
            <a:off x="4643438" y="642918"/>
            <a:ext cx="4500562" cy="830997"/>
          </a:xfrm>
          <a:prstGeom prst="rect">
            <a:avLst/>
          </a:prstGeom>
          <a:noFill/>
        </p:spPr>
        <p:txBody>
          <a:bodyPr wrap="square" rtlCol="0">
            <a:spAutoFit/>
          </a:bodyPr>
          <a:lstStyle/>
          <a:p>
            <a:r>
              <a:rPr lang="ro-RO" sz="2400" b="1" dirty="0" smtClean="0">
                <a:solidFill>
                  <a:srgbClr val="FFFF00"/>
                </a:solidFill>
                <a:effectLst>
                  <a:outerShdw blurRad="38100" dist="38100" dir="2700000" algn="tl">
                    <a:srgbClr val="000000">
                      <a:alpha val="43137"/>
                    </a:srgbClr>
                  </a:outerShdw>
                </a:effectLst>
                <a:latin typeface="Arial Narrow" pitchFamily="34" charset="0"/>
              </a:rPr>
              <a:t>ICD</a:t>
            </a: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338"/>
            <a:ext cx="8229600" cy="1143000"/>
          </a:xfrm>
        </p:spPr>
        <p:txBody>
          <a:bodyPr>
            <a:normAutofit/>
          </a:bodyPr>
          <a:lstStyle/>
          <a:p>
            <a:r>
              <a:rPr lang="ro-RO" sz="3200" dirty="0" smtClean="0"/>
              <a:t>TP narcisică</a:t>
            </a:r>
            <a:endParaRPr lang="en-US" sz="3200" dirty="0"/>
          </a:p>
        </p:txBody>
      </p:sp>
      <p:sp>
        <p:nvSpPr>
          <p:cNvPr id="4" name="TextBox 3"/>
          <p:cNvSpPr txBox="1"/>
          <p:nvPr/>
        </p:nvSpPr>
        <p:spPr>
          <a:xfrm>
            <a:off x="0" y="642918"/>
            <a:ext cx="4714876" cy="1938992"/>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301.81</a:t>
            </a:r>
          </a:p>
          <a:p>
            <a:r>
              <a:rPr lang="ro-RO" sz="2400" b="1" dirty="0" smtClean="0">
                <a:effectLst>
                  <a:outerShdw blurRad="38100" dist="38100" dir="2700000" algn="tl">
                    <a:srgbClr val="000000">
                      <a:alpha val="43137"/>
                    </a:srgbClr>
                  </a:outerShdw>
                </a:effectLst>
                <a:latin typeface="Arial Narrow" pitchFamily="34" charset="0"/>
              </a:rPr>
              <a:t>8. Este adesea invidios pe alţii sau crede că alţii sunt invidioşi pe el; prezintă comportamente arogante, sfidătoare.</a:t>
            </a:r>
          </a:p>
        </p:txBody>
      </p:sp>
      <p:sp>
        <p:nvSpPr>
          <p:cNvPr id="5" name="TextBox 4"/>
          <p:cNvSpPr txBox="1"/>
          <p:nvPr/>
        </p:nvSpPr>
        <p:spPr>
          <a:xfrm>
            <a:off x="4643438" y="642918"/>
            <a:ext cx="4500562" cy="830997"/>
          </a:xfrm>
          <a:prstGeom prst="rect">
            <a:avLst/>
          </a:prstGeom>
          <a:noFill/>
        </p:spPr>
        <p:txBody>
          <a:bodyPr wrap="square" rtlCol="0">
            <a:spAutoFit/>
          </a:bodyPr>
          <a:lstStyle/>
          <a:p>
            <a:r>
              <a:rPr lang="ro-RO" sz="2400" b="1" dirty="0" smtClean="0">
                <a:solidFill>
                  <a:srgbClr val="FFFF00"/>
                </a:solidFill>
                <a:effectLst>
                  <a:outerShdw blurRad="38100" dist="38100" dir="2700000" algn="tl">
                    <a:srgbClr val="000000">
                      <a:alpha val="43137"/>
                    </a:srgbClr>
                  </a:outerShdw>
                </a:effectLst>
                <a:latin typeface="Arial Narrow" pitchFamily="34" charset="0"/>
              </a:rPr>
              <a:t>ICD</a:t>
            </a: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338"/>
            <a:ext cx="8229600" cy="1143000"/>
          </a:xfrm>
        </p:spPr>
        <p:txBody>
          <a:bodyPr>
            <a:normAutofit/>
          </a:bodyPr>
          <a:lstStyle/>
          <a:p>
            <a:r>
              <a:rPr lang="ro-RO" sz="3200" dirty="0" smtClean="0"/>
              <a:t>TP anxios-evitantă</a:t>
            </a:r>
            <a:endParaRPr lang="en-US" sz="3200" dirty="0"/>
          </a:p>
        </p:txBody>
      </p:sp>
      <p:sp>
        <p:nvSpPr>
          <p:cNvPr id="4" name="TextBox 3"/>
          <p:cNvSpPr txBox="1"/>
          <p:nvPr/>
        </p:nvSpPr>
        <p:spPr>
          <a:xfrm>
            <a:off x="0" y="642918"/>
            <a:ext cx="4714876" cy="6001643"/>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301.82</a:t>
            </a:r>
          </a:p>
          <a:p>
            <a:r>
              <a:rPr lang="ro-RO" sz="2400" b="1" dirty="0" smtClean="0">
                <a:effectLst>
                  <a:outerShdw blurRad="38100" dist="38100" dir="2700000" algn="tl">
                    <a:srgbClr val="000000">
                      <a:alpha val="43137"/>
                    </a:srgbClr>
                  </a:outerShdw>
                </a:effectLst>
                <a:latin typeface="Arial Narrow" pitchFamily="34" charset="0"/>
              </a:rPr>
              <a:t>Un pattern persuasiv de inhibiţie socială, sentimente de insuficienţă şi hipersensibilitate la evaluare negativă, începând precoce în perioada adultă şi prezent într-o varietate de contexte fiind indicat de patru (sau mai multe) dintre următoarele:</a:t>
            </a:r>
          </a:p>
          <a:p>
            <a:r>
              <a:rPr lang="ro-RO" sz="2400" b="1" dirty="0" smtClean="0">
                <a:effectLst>
                  <a:outerShdw blurRad="38100" dist="38100" dir="2700000" algn="tl">
                    <a:srgbClr val="000000">
                      <a:alpha val="43137"/>
                    </a:srgbClr>
                  </a:outerShdw>
                </a:effectLst>
                <a:latin typeface="Arial Narrow" pitchFamily="34" charset="0"/>
              </a:rPr>
              <a:t>1. Evită activităţile profesionale cae implică un contact interpersonal semnificativ, din cauza fricii de critică, a dezaprobării sau respingerii;</a:t>
            </a:r>
          </a:p>
          <a:p>
            <a:r>
              <a:rPr lang="ro-RO" sz="2400" b="1" dirty="0" smtClean="0">
                <a:effectLst>
                  <a:outerShdw blurRad="38100" dist="38100" dir="2700000" algn="tl">
                    <a:srgbClr val="000000">
                      <a:alpha val="43137"/>
                    </a:srgbClr>
                  </a:outerShdw>
                </a:effectLst>
                <a:latin typeface="Arial Narrow" pitchFamily="34" charset="0"/>
              </a:rPr>
              <a:t>2. Nu doreşte să se asocieze cu alţi oameni decât dacă este sigur că va fi apreciat;</a:t>
            </a:r>
          </a:p>
        </p:txBody>
      </p:sp>
      <p:sp>
        <p:nvSpPr>
          <p:cNvPr id="5" name="TextBox 4"/>
          <p:cNvSpPr txBox="1"/>
          <p:nvPr/>
        </p:nvSpPr>
        <p:spPr>
          <a:xfrm>
            <a:off x="4643438" y="642918"/>
            <a:ext cx="4500562" cy="6370975"/>
          </a:xfrm>
          <a:prstGeom prst="rect">
            <a:avLst/>
          </a:prstGeom>
          <a:noFill/>
        </p:spPr>
        <p:txBody>
          <a:bodyPr wrap="square" rtlCol="0">
            <a:spAutoFit/>
          </a:bodyPr>
          <a:lstStyle/>
          <a:p>
            <a:r>
              <a:rPr lang="ro-RO" sz="2400" b="1" dirty="0" smtClean="0">
                <a:solidFill>
                  <a:srgbClr val="FFFF00"/>
                </a:solidFill>
                <a:effectLst>
                  <a:outerShdw blurRad="38100" dist="38100" dir="2700000" algn="tl">
                    <a:srgbClr val="000000">
                      <a:alpha val="43137"/>
                    </a:srgbClr>
                  </a:outerShdw>
                </a:effectLst>
                <a:latin typeface="Arial Narrow" pitchFamily="34" charset="0"/>
              </a:rPr>
              <a:t>ICD, F 60.6</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a. Sentimente persistente şi generale de tensiune şi îngrijorare; </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b. Convingerea că este incapabil social, neatractiv sau inferior celorlalţi;</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c. Preocupare excesivă privind criticile sau respingerea pe plan social; </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d. Dorinţa de a evita relaţiile cu oamenii, dacă nu este sigur că este agreat;</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e. Existenţa unor restricţii în viaţă, din cauza nevoii de securitate fizică;</a:t>
            </a:r>
          </a:p>
          <a:p>
            <a:endParaRPr lang="ro-RO" sz="2400" b="1" dirty="0" smtClean="0">
              <a:solidFill>
                <a:srgbClr val="FFFF00"/>
              </a:solidFill>
              <a:effectLst>
                <a:outerShdw blurRad="38100" dist="38100" dir="2700000" algn="tl">
                  <a:srgbClr val="000000">
                    <a:alpha val="43137"/>
                  </a:srgbClr>
                </a:outerShdw>
              </a:effectLst>
              <a:latin typeface="Arial Narrow" pitchFamily="34" charset="0"/>
            </a:endParaRP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Stadiile lui Sullivan</a:t>
            </a:r>
            <a:endParaRPr lang="en-US" dirty="0"/>
          </a:p>
        </p:txBody>
      </p:sp>
      <p:sp>
        <p:nvSpPr>
          <p:cNvPr id="3" name="Content Placeholder 2"/>
          <p:cNvSpPr>
            <a:spLocks noGrp="1"/>
          </p:cNvSpPr>
          <p:nvPr>
            <p:ph idx="1"/>
          </p:nvPr>
        </p:nvSpPr>
        <p:spPr/>
        <p:txBody>
          <a:bodyPr/>
          <a:lstStyle/>
          <a:p>
            <a:r>
              <a:rPr lang="en-US" dirty="0" smtClean="0"/>
              <a:t>Infant (-18 </a:t>
            </a:r>
            <a:r>
              <a:rPr lang="en-US" dirty="0" err="1" smtClean="0"/>
              <a:t>luni</a:t>
            </a:r>
            <a:r>
              <a:rPr lang="en-US" dirty="0" smtClean="0"/>
              <a:t>)</a:t>
            </a:r>
          </a:p>
          <a:p>
            <a:r>
              <a:rPr lang="en-US" dirty="0" err="1" smtClean="0"/>
              <a:t>Copilarie</a:t>
            </a:r>
            <a:r>
              <a:rPr lang="en-US" dirty="0" smtClean="0"/>
              <a:t> (18 luni-6 </a:t>
            </a:r>
            <a:r>
              <a:rPr lang="en-US" dirty="0" err="1" smtClean="0"/>
              <a:t>ani</a:t>
            </a:r>
            <a:r>
              <a:rPr lang="en-US" dirty="0" smtClean="0"/>
              <a:t>)</a:t>
            </a:r>
          </a:p>
          <a:p>
            <a:r>
              <a:rPr lang="en-US" dirty="0" err="1" smtClean="0"/>
              <a:t>Juvenil</a:t>
            </a:r>
            <a:r>
              <a:rPr lang="en-US" dirty="0" smtClean="0"/>
              <a:t> (6-9ani)</a:t>
            </a:r>
          </a:p>
          <a:p>
            <a:r>
              <a:rPr lang="en-US" dirty="0" err="1" smtClean="0"/>
              <a:t>Preadolescenta</a:t>
            </a:r>
            <a:r>
              <a:rPr lang="en-US" dirty="0" smtClean="0"/>
              <a:t> (9-12 </a:t>
            </a:r>
            <a:r>
              <a:rPr lang="en-US" dirty="0" err="1" smtClean="0"/>
              <a:t>ani</a:t>
            </a:r>
            <a:r>
              <a:rPr lang="en-US" dirty="0" smtClean="0"/>
              <a:t>)</a:t>
            </a:r>
          </a:p>
          <a:p>
            <a:r>
              <a:rPr lang="en-US" dirty="0" err="1" smtClean="0"/>
              <a:t>Adolescenta</a:t>
            </a:r>
            <a:r>
              <a:rPr lang="en-US" dirty="0" smtClean="0"/>
              <a:t> </a:t>
            </a:r>
            <a:r>
              <a:rPr lang="en-US" dirty="0" err="1" smtClean="0"/>
              <a:t>timpurie</a:t>
            </a:r>
            <a:r>
              <a:rPr lang="en-US" dirty="0" smtClean="0"/>
              <a:t> (12-14 </a:t>
            </a:r>
            <a:r>
              <a:rPr lang="en-US" dirty="0" err="1" smtClean="0"/>
              <a:t>ani</a:t>
            </a:r>
            <a:r>
              <a:rPr lang="en-US" dirty="0" smtClean="0"/>
              <a:t>)</a:t>
            </a:r>
          </a:p>
          <a:p>
            <a:r>
              <a:rPr lang="en-US" dirty="0" err="1" smtClean="0"/>
              <a:t>Adolescenta</a:t>
            </a:r>
            <a:r>
              <a:rPr lang="en-US" dirty="0" smtClean="0"/>
              <a:t> </a:t>
            </a:r>
            <a:r>
              <a:rPr lang="en-US" dirty="0" err="1" smtClean="0"/>
              <a:t>tarzie</a:t>
            </a:r>
            <a:r>
              <a:rPr lang="en-US" dirty="0" smtClean="0"/>
              <a:t> (14-21 </a:t>
            </a:r>
            <a:r>
              <a:rPr lang="en-US" dirty="0" err="1" smtClean="0"/>
              <a:t>ani</a:t>
            </a:r>
            <a:r>
              <a:rPr lang="en-US" dirty="0" smtClean="0"/>
              <a:t>)</a:t>
            </a:r>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338"/>
            <a:ext cx="8229600" cy="1143000"/>
          </a:xfrm>
        </p:spPr>
        <p:txBody>
          <a:bodyPr>
            <a:normAutofit/>
          </a:bodyPr>
          <a:lstStyle/>
          <a:p>
            <a:r>
              <a:rPr lang="ro-RO" sz="3200" dirty="0" smtClean="0"/>
              <a:t>TP anxios-evitantă</a:t>
            </a:r>
            <a:endParaRPr lang="en-US" sz="3200" dirty="0"/>
          </a:p>
        </p:txBody>
      </p:sp>
      <p:sp>
        <p:nvSpPr>
          <p:cNvPr id="4" name="TextBox 3"/>
          <p:cNvSpPr txBox="1"/>
          <p:nvPr/>
        </p:nvSpPr>
        <p:spPr>
          <a:xfrm>
            <a:off x="0" y="642918"/>
            <a:ext cx="4714876" cy="5632311"/>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301.82</a:t>
            </a:r>
          </a:p>
          <a:p>
            <a:r>
              <a:rPr lang="ro-RO" sz="2400" b="1" dirty="0" smtClean="0">
                <a:effectLst>
                  <a:outerShdw blurRad="38100" dist="38100" dir="2700000" algn="tl">
                    <a:srgbClr val="000000">
                      <a:alpha val="43137"/>
                    </a:srgbClr>
                  </a:outerShdw>
                </a:effectLst>
                <a:latin typeface="Arial Narrow" pitchFamily="34" charset="0"/>
              </a:rPr>
              <a:t>3. Manifestă reţinere în relaţiile intime din cauza fricii de anu se face de râs sau de a nu fi ridiculizat;</a:t>
            </a:r>
          </a:p>
          <a:p>
            <a:r>
              <a:rPr lang="ro-RO" sz="2400" b="1" dirty="0" smtClean="0">
                <a:effectLst>
                  <a:outerShdw blurRad="38100" dist="38100" dir="2700000" algn="tl">
                    <a:srgbClr val="000000">
                      <a:alpha val="43137"/>
                    </a:srgbClr>
                  </a:outerShdw>
                </a:effectLst>
                <a:latin typeface="Arial Narrow" pitchFamily="34" charset="0"/>
              </a:rPr>
              <a:t>4. Esre preocupat de faptul de a nu fi criticat sau respins în situaţii sociale;</a:t>
            </a:r>
          </a:p>
          <a:p>
            <a:r>
              <a:rPr lang="ro-RO" sz="2400" b="1" dirty="0" smtClean="0">
                <a:effectLst>
                  <a:outerShdw blurRad="38100" dist="38100" dir="2700000" algn="tl">
                    <a:srgbClr val="000000">
                      <a:alpha val="43137"/>
                    </a:srgbClr>
                  </a:outerShdw>
                </a:effectLst>
                <a:latin typeface="Arial Narrow" pitchFamily="34" charset="0"/>
              </a:rPr>
              <a:t>5. Este inhibat în situaţii interpersonale noi, din cauza sentimentelor de inadecvare;</a:t>
            </a:r>
          </a:p>
          <a:p>
            <a:r>
              <a:rPr lang="ro-RO" sz="2400" b="1" dirty="0" smtClean="0">
                <a:effectLst>
                  <a:outerShdw blurRad="38100" dist="38100" dir="2700000" algn="tl">
                    <a:srgbClr val="000000">
                      <a:alpha val="43137"/>
                    </a:srgbClr>
                  </a:outerShdw>
                </a:effectLst>
                <a:latin typeface="Arial Narrow" pitchFamily="34" charset="0"/>
              </a:rPr>
              <a:t>6. Se vede pe sine ca inapt social, neatractiv personal ori inferior altora; refuză să-şi asume riscuri personale sau să se angajeze în orice activităţi noi, din cauza faptului că acestea l-ar putea pune în dificultate.</a:t>
            </a:r>
          </a:p>
        </p:txBody>
      </p:sp>
      <p:sp>
        <p:nvSpPr>
          <p:cNvPr id="5" name="TextBox 4"/>
          <p:cNvSpPr txBox="1"/>
          <p:nvPr/>
        </p:nvSpPr>
        <p:spPr>
          <a:xfrm>
            <a:off x="4643438" y="642918"/>
            <a:ext cx="4500562" cy="3046988"/>
          </a:xfrm>
          <a:prstGeom prst="rect">
            <a:avLst/>
          </a:prstGeom>
          <a:noFill/>
        </p:spPr>
        <p:txBody>
          <a:bodyPr wrap="square" rtlCol="0">
            <a:spAutoFit/>
          </a:bodyPr>
          <a:lstStyle/>
          <a:p>
            <a:r>
              <a:rPr lang="ro-RO" sz="2400" b="1" dirty="0" smtClean="0">
                <a:solidFill>
                  <a:srgbClr val="FFFF00"/>
                </a:solidFill>
                <a:effectLst>
                  <a:outerShdw blurRad="38100" dist="38100" dir="2700000" algn="tl">
                    <a:srgbClr val="000000">
                      <a:alpha val="43137"/>
                    </a:srgbClr>
                  </a:outerShdw>
                </a:effectLst>
                <a:latin typeface="Arial Narrow" pitchFamily="34" charset="0"/>
              </a:rPr>
              <a:t>ICD, F 60.6</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f. Evitatea avtivităţilor sociale sau profesionale care presupun contacte interpersonale semnificative, din cauza fricii de a fi criticat, respins.</a:t>
            </a:r>
          </a:p>
          <a:p>
            <a:endParaRPr lang="ro-RO" sz="2400" b="1" dirty="0" smtClean="0">
              <a:solidFill>
                <a:srgbClr val="FFFF00"/>
              </a:solidFill>
              <a:effectLst>
                <a:outerShdw blurRad="38100" dist="38100" dir="2700000" algn="tl">
                  <a:srgbClr val="000000">
                    <a:alpha val="43137"/>
                  </a:srgbClr>
                </a:outerShdw>
              </a:effectLst>
              <a:latin typeface="Arial Narrow" pitchFamily="34" charset="0"/>
            </a:endParaRP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338"/>
            <a:ext cx="8229600" cy="1143000"/>
          </a:xfrm>
        </p:spPr>
        <p:txBody>
          <a:bodyPr>
            <a:normAutofit/>
          </a:bodyPr>
          <a:lstStyle/>
          <a:p>
            <a:r>
              <a:rPr lang="ro-RO" sz="3200" dirty="0" smtClean="0"/>
              <a:t>TP dependentă / astenică</a:t>
            </a:r>
            <a:endParaRPr lang="en-US" sz="3200" dirty="0"/>
          </a:p>
        </p:txBody>
      </p:sp>
      <p:sp>
        <p:nvSpPr>
          <p:cNvPr id="4" name="TextBox 3"/>
          <p:cNvSpPr txBox="1"/>
          <p:nvPr/>
        </p:nvSpPr>
        <p:spPr>
          <a:xfrm>
            <a:off x="0" y="642918"/>
            <a:ext cx="4857752" cy="6370975"/>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301.6. O necesitate excesivă şi persuasivă de a fi tutelat, care duce la un comportament submisiv şi adeziv şi la frica de separare, care începe precoce în perioada adultă şi este prezent într-o varietate de contexte, fiind indicat de cinci sau mai multe dintre următoarele:</a:t>
            </a:r>
          </a:p>
          <a:p>
            <a:r>
              <a:rPr lang="ro-RO" sz="2400" b="1" dirty="0" smtClean="0">
                <a:effectLst>
                  <a:outerShdw blurRad="38100" dist="38100" dir="2700000" algn="tl">
                    <a:srgbClr val="000000">
                      <a:alpha val="43137"/>
                    </a:srgbClr>
                  </a:outerShdw>
                </a:effectLst>
                <a:latin typeface="Arial Narrow" pitchFamily="34" charset="0"/>
              </a:rPr>
              <a:t>1. Are dificultăţi în a lua decizii comune fără o cantitate excesivă de sfaturi şi asiguraări din partea altora;</a:t>
            </a:r>
          </a:p>
          <a:p>
            <a:r>
              <a:rPr lang="ro-RO" sz="2400" b="1" dirty="0" smtClean="0">
                <a:effectLst>
                  <a:outerShdw blurRad="38100" dist="38100" dir="2700000" algn="tl">
                    <a:srgbClr val="000000">
                      <a:alpha val="43137"/>
                    </a:srgbClr>
                  </a:outerShdw>
                </a:effectLst>
                <a:latin typeface="Arial Narrow" pitchFamily="34" charset="0"/>
              </a:rPr>
              <a:t>2. Simte nevoia ca alţii să-şi asume responsabilitatea pentru cele mai importante domenii ale vieţii lui;</a:t>
            </a:r>
          </a:p>
          <a:p>
            <a:r>
              <a:rPr lang="ro-RO" sz="2400" b="1" dirty="0" smtClean="0">
                <a:effectLst>
                  <a:outerShdw blurRad="38100" dist="38100" dir="2700000" algn="tl">
                    <a:srgbClr val="000000">
                      <a:alpha val="43137"/>
                    </a:srgbClr>
                  </a:outerShdw>
                </a:effectLst>
                <a:latin typeface="Arial Narrow" pitchFamily="34" charset="0"/>
              </a:rPr>
              <a:t>3. Are dificultăţi în a-şi exprima dezacordul faţă de alţii din cauza fricii de a nu pierde suportul sau aprobarea;</a:t>
            </a:r>
          </a:p>
        </p:txBody>
      </p:sp>
      <p:sp>
        <p:nvSpPr>
          <p:cNvPr id="5" name="TextBox 4"/>
          <p:cNvSpPr txBox="1"/>
          <p:nvPr/>
        </p:nvSpPr>
        <p:spPr>
          <a:xfrm>
            <a:off x="4857752" y="642918"/>
            <a:ext cx="4286248" cy="7294305"/>
          </a:xfrm>
          <a:prstGeom prst="rect">
            <a:avLst/>
          </a:prstGeom>
          <a:noFill/>
        </p:spPr>
        <p:txBody>
          <a:bodyPr wrap="square" rtlCol="0">
            <a:spAutoFit/>
          </a:bodyPr>
          <a:lstStyle/>
          <a:p>
            <a:r>
              <a:rPr lang="ro-RO" sz="2400" b="1" dirty="0" smtClean="0">
                <a:solidFill>
                  <a:srgbClr val="FFFF00"/>
                </a:solidFill>
                <a:effectLst>
                  <a:outerShdw blurRad="38100" dist="38100" dir="2700000" algn="tl">
                    <a:srgbClr val="000000">
                      <a:alpha val="43137"/>
                    </a:srgbClr>
                  </a:outerShdw>
                </a:effectLst>
                <a:latin typeface="Arial Narrow" pitchFamily="34" charset="0"/>
              </a:rPr>
              <a:t>ICD, F 60.7</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a. Încurajarea şi autorizarea acordată altora de a lua decizii foarte importante pentru viaţa pacientului;</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b. Subordonarea nevoilor personale faţă de nevoile celor de care pacientul este dependent şi supunerea exagerată la dorinţele acestora;</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c. Subiectul nu doreşte să formuleze nici cele mai mici cereri oamenilor de care depinde;</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d. </a:t>
            </a:r>
            <a:r>
              <a:rPr lang="ro-RO" sz="2000" b="1" dirty="0" smtClean="0">
                <a:solidFill>
                  <a:srgbClr val="FFFF00"/>
                </a:solidFill>
                <a:effectLst>
                  <a:outerShdw blurRad="38100" dist="38100" dir="2700000" algn="tl">
                    <a:srgbClr val="000000">
                      <a:alpha val="43137"/>
                    </a:srgbClr>
                  </a:outerShdw>
                </a:effectLst>
                <a:latin typeface="Arial Narrow" pitchFamily="34" charset="0"/>
              </a:rPr>
              <a:t>Se simte prost dispus sau neajutorat când este singur, din cauza fricii exagerate de a fi incapabil să-şi poarte singur de grijă</a:t>
            </a:r>
          </a:p>
          <a:p>
            <a:endParaRPr lang="ro-RO" sz="2400" b="1" dirty="0" smtClean="0">
              <a:solidFill>
                <a:srgbClr val="FFFF00"/>
              </a:solidFill>
              <a:effectLst>
                <a:outerShdw blurRad="38100" dist="38100" dir="2700000" algn="tl">
                  <a:srgbClr val="000000">
                    <a:alpha val="43137"/>
                  </a:srgbClr>
                </a:outerShdw>
              </a:effectLst>
              <a:latin typeface="Arial Narrow" pitchFamily="34" charset="0"/>
            </a:endParaRPr>
          </a:p>
          <a:p>
            <a:endParaRPr lang="ro-RO" sz="2400" b="1" dirty="0" smtClean="0">
              <a:solidFill>
                <a:srgbClr val="FFFF00"/>
              </a:solidFill>
              <a:effectLst>
                <a:outerShdw blurRad="38100" dist="38100" dir="2700000" algn="tl">
                  <a:srgbClr val="000000">
                    <a:alpha val="43137"/>
                  </a:srgbClr>
                </a:outerShdw>
              </a:effectLst>
              <a:latin typeface="Arial Narrow" pitchFamily="34" charset="0"/>
            </a:endParaRP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338"/>
            <a:ext cx="8229600" cy="1143000"/>
          </a:xfrm>
        </p:spPr>
        <p:txBody>
          <a:bodyPr>
            <a:normAutofit/>
          </a:bodyPr>
          <a:lstStyle/>
          <a:p>
            <a:r>
              <a:rPr lang="ro-RO" sz="3200" dirty="0" smtClean="0"/>
              <a:t>TP dependentă</a:t>
            </a:r>
            <a:endParaRPr lang="en-US" sz="3200" dirty="0"/>
          </a:p>
        </p:txBody>
      </p:sp>
      <p:sp>
        <p:nvSpPr>
          <p:cNvPr id="4" name="TextBox 3"/>
          <p:cNvSpPr txBox="1"/>
          <p:nvPr/>
        </p:nvSpPr>
        <p:spPr>
          <a:xfrm>
            <a:off x="0" y="642918"/>
            <a:ext cx="4714876" cy="6370975"/>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301.6</a:t>
            </a:r>
          </a:p>
          <a:p>
            <a:r>
              <a:rPr lang="ro-RO" sz="2400" b="1" dirty="0" smtClean="0">
                <a:effectLst>
                  <a:outerShdw blurRad="38100" dist="38100" dir="2700000" algn="tl">
                    <a:srgbClr val="000000">
                      <a:alpha val="43137"/>
                    </a:srgbClr>
                  </a:outerShdw>
                </a:effectLst>
                <a:latin typeface="Arial Narrow" pitchFamily="34" charset="0"/>
              </a:rPr>
              <a:t>4. Are dificultăţi în a iniţia proiecte ori de a face ceva singur din cauza lipsei de încredere în judecata sau capacităţile sale, mai curând decât din cauza lipsei de motivaţie sau de energie;</a:t>
            </a:r>
          </a:p>
          <a:p>
            <a:r>
              <a:rPr lang="ro-RO" sz="2400" b="1" dirty="0" smtClean="0">
                <a:effectLst>
                  <a:outerShdw blurRad="38100" dist="38100" dir="2700000" algn="tl">
                    <a:srgbClr val="000000">
                      <a:alpha val="43137"/>
                    </a:srgbClr>
                  </a:outerShdw>
                </a:effectLst>
                <a:latin typeface="Arial Narrow" pitchFamily="34" charset="0"/>
              </a:rPr>
              <a:t>5. Merge foarte departe pentru a obţine solicitudine şi suport de la alţii, până la punctul de a se oferi voluntar să facă lucruri care sunt neplăcute;</a:t>
            </a:r>
          </a:p>
          <a:p>
            <a:r>
              <a:rPr lang="ro-RO" sz="2400" b="1" dirty="0" smtClean="0">
                <a:effectLst>
                  <a:outerShdw blurRad="38100" dist="38100" dir="2700000" algn="tl">
                    <a:srgbClr val="000000">
                      <a:alpha val="43137"/>
                    </a:srgbClr>
                  </a:outerShdw>
                </a:effectLst>
                <a:latin typeface="Arial Narrow" pitchFamily="34" charset="0"/>
              </a:rPr>
              <a:t>6. Se simte incomodat sau lipsit de ajutor atunci când rămâne singur din cauza fricii exagerate de a nu fi în stare să aibă grijă de sine;</a:t>
            </a:r>
          </a:p>
          <a:p>
            <a:endParaRPr lang="ro-RO" sz="2400" b="1" dirty="0" smtClean="0">
              <a:effectLst>
                <a:outerShdw blurRad="38100" dist="38100" dir="2700000" algn="tl">
                  <a:srgbClr val="000000">
                    <a:alpha val="43137"/>
                  </a:srgbClr>
                </a:outerShdw>
              </a:effectLst>
              <a:latin typeface="Arial Narrow" pitchFamily="34" charset="0"/>
            </a:endParaRPr>
          </a:p>
        </p:txBody>
      </p:sp>
      <p:sp>
        <p:nvSpPr>
          <p:cNvPr id="5" name="TextBox 4"/>
          <p:cNvSpPr txBox="1"/>
          <p:nvPr/>
        </p:nvSpPr>
        <p:spPr>
          <a:xfrm>
            <a:off x="4643438" y="642918"/>
            <a:ext cx="4500562" cy="6001643"/>
          </a:xfrm>
          <a:prstGeom prst="rect">
            <a:avLst/>
          </a:prstGeom>
          <a:noFill/>
        </p:spPr>
        <p:txBody>
          <a:bodyPr wrap="square" rtlCol="0">
            <a:spAutoFit/>
          </a:bodyPr>
          <a:lstStyle/>
          <a:p>
            <a:r>
              <a:rPr lang="ro-RO" sz="2400" b="1" dirty="0" smtClean="0">
                <a:solidFill>
                  <a:srgbClr val="FFFF00"/>
                </a:solidFill>
                <a:effectLst>
                  <a:outerShdw blurRad="38100" dist="38100" dir="2700000" algn="tl">
                    <a:srgbClr val="000000">
                      <a:alpha val="43137"/>
                    </a:srgbClr>
                  </a:outerShdw>
                </a:effectLst>
                <a:latin typeface="Arial Narrow" pitchFamily="34" charset="0"/>
              </a:rPr>
              <a:t>ICD, F 60.7</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e. Preocuparea însoţită de teama de a fi abandonat de către persoana cu care are o relaţie strânsă şi de a fi lăsat să-şi poarte singur de grijă;</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f. Capacitate limitată de a lua decizii în viaţa de zi cu zi fără a primi sfaturi exagerate şi asigurări repetate din partea celorlalţi;</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g. Trăsăturile asociate pot include autoperceperea pacientului drept neajutorat, incompetent şi lipsit de putere.</a:t>
            </a:r>
          </a:p>
          <a:p>
            <a:endParaRPr lang="ro-RO" sz="2400" b="1" dirty="0" smtClean="0">
              <a:solidFill>
                <a:srgbClr val="FFFF00"/>
              </a:solidFill>
              <a:effectLst>
                <a:outerShdw blurRad="38100" dist="38100" dir="2700000" algn="tl">
                  <a:srgbClr val="000000">
                    <a:alpha val="43137"/>
                  </a:srgbClr>
                </a:outerShdw>
              </a:effectLst>
              <a:latin typeface="Arial Narrow" pitchFamily="34" charset="0"/>
            </a:endParaRPr>
          </a:p>
          <a:p>
            <a:endParaRPr lang="ro-RO" sz="2400" b="1" dirty="0" smtClean="0">
              <a:solidFill>
                <a:srgbClr val="FFFF00"/>
              </a:solidFill>
              <a:effectLst>
                <a:outerShdw blurRad="38100" dist="38100" dir="2700000" algn="tl">
                  <a:srgbClr val="000000">
                    <a:alpha val="43137"/>
                  </a:srgbClr>
                </a:outerShdw>
              </a:effectLst>
              <a:latin typeface="Arial Narrow" pitchFamily="34" charset="0"/>
            </a:endParaRP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338"/>
            <a:ext cx="8229600" cy="1143000"/>
          </a:xfrm>
        </p:spPr>
        <p:txBody>
          <a:bodyPr>
            <a:normAutofit/>
          </a:bodyPr>
          <a:lstStyle/>
          <a:p>
            <a:r>
              <a:rPr lang="ro-RO" sz="3200" dirty="0" smtClean="0"/>
              <a:t>TP dependentă</a:t>
            </a:r>
            <a:endParaRPr lang="en-US" sz="3200" dirty="0"/>
          </a:p>
        </p:txBody>
      </p:sp>
      <p:sp>
        <p:nvSpPr>
          <p:cNvPr id="4" name="TextBox 3"/>
          <p:cNvSpPr txBox="1"/>
          <p:nvPr/>
        </p:nvSpPr>
        <p:spPr>
          <a:xfrm>
            <a:off x="0" y="642918"/>
            <a:ext cx="4714876" cy="2308324"/>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301.6</a:t>
            </a:r>
          </a:p>
          <a:p>
            <a:r>
              <a:rPr lang="ro-RO" sz="2400" b="1" dirty="0" smtClean="0">
                <a:effectLst>
                  <a:outerShdw blurRad="38100" dist="38100" dir="2700000" algn="tl">
                    <a:srgbClr val="000000">
                      <a:alpha val="43137"/>
                    </a:srgbClr>
                  </a:outerShdw>
                </a:effectLst>
                <a:latin typeface="Arial Narrow" pitchFamily="34" charset="0"/>
              </a:rPr>
              <a:t>7. Caută urgent altă relaţie drept sursă de solicitudine şi suport atunci când o relaţie strânsă se termină; este exagerat de preocupat de frica de a nu fi lăsat să aibă grija de sine.</a:t>
            </a:r>
          </a:p>
        </p:txBody>
      </p:sp>
      <p:sp>
        <p:nvSpPr>
          <p:cNvPr id="5" name="TextBox 4"/>
          <p:cNvSpPr txBox="1"/>
          <p:nvPr/>
        </p:nvSpPr>
        <p:spPr>
          <a:xfrm>
            <a:off x="4643438" y="642918"/>
            <a:ext cx="4500562" cy="1569660"/>
          </a:xfrm>
          <a:prstGeom prst="rect">
            <a:avLst/>
          </a:prstGeom>
          <a:noFill/>
        </p:spPr>
        <p:txBody>
          <a:bodyPr wrap="square" rtlCol="0">
            <a:spAutoFit/>
          </a:bodyPr>
          <a:lstStyle/>
          <a:p>
            <a:r>
              <a:rPr lang="ro-RO" sz="2400" b="1" dirty="0" smtClean="0">
                <a:solidFill>
                  <a:srgbClr val="FFFF00"/>
                </a:solidFill>
                <a:effectLst>
                  <a:outerShdw blurRad="38100" dist="38100" dir="2700000" algn="tl">
                    <a:srgbClr val="000000">
                      <a:alpha val="43137"/>
                    </a:srgbClr>
                  </a:outerShdw>
                </a:effectLst>
                <a:latin typeface="Arial Narrow" pitchFamily="34" charset="0"/>
              </a:rPr>
              <a:t>ICD, F 60.7</a:t>
            </a:r>
          </a:p>
          <a:p>
            <a:endParaRPr lang="ro-RO" sz="2400" b="1" dirty="0" smtClean="0">
              <a:solidFill>
                <a:srgbClr val="FFFF00"/>
              </a:solidFill>
              <a:effectLst>
                <a:outerShdw blurRad="38100" dist="38100" dir="2700000" algn="tl">
                  <a:srgbClr val="000000">
                    <a:alpha val="43137"/>
                  </a:srgbClr>
                </a:outerShdw>
              </a:effectLst>
              <a:latin typeface="Arial Narrow" pitchFamily="34" charset="0"/>
            </a:endParaRPr>
          </a:p>
          <a:p>
            <a:endParaRPr lang="ro-RO" sz="2400" b="1" dirty="0" smtClean="0">
              <a:solidFill>
                <a:srgbClr val="FFFF00"/>
              </a:solidFill>
              <a:effectLst>
                <a:outerShdw blurRad="38100" dist="38100" dir="2700000" algn="tl">
                  <a:srgbClr val="000000">
                    <a:alpha val="43137"/>
                  </a:srgbClr>
                </a:outerShdw>
              </a:effectLst>
              <a:latin typeface="Arial Narrow" pitchFamily="34" charset="0"/>
            </a:endParaRP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338"/>
            <a:ext cx="8229600" cy="1143000"/>
          </a:xfrm>
        </p:spPr>
        <p:txBody>
          <a:bodyPr>
            <a:normAutofit/>
          </a:bodyPr>
          <a:lstStyle/>
          <a:p>
            <a:r>
              <a:rPr lang="ro-RO" sz="3200" dirty="0" smtClean="0"/>
              <a:t>TP obsesiv-compulsivă / anancastă</a:t>
            </a:r>
            <a:endParaRPr lang="en-US" sz="3200" dirty="0"/>
          </a:p>
        </p:txBody>
      </p:sp>
      <p:sp>
        <p:nvSpPr>
          <p:cNvPr id="4" name="TextBox 3"/>
          <p:cNvSpPr txBox="1"/>
          <p:nvPr/>
        </p:nvSpPr>
        <p:spPr>
          <a:xfrm>
            <a:off x="0" y="642918"/>
            <a:ext cx="4714876" cy="6001643"/>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301.4</a:t>
            </a:r>
          </a:p>
          <a:p>
            <a:r>
              <a:rPr lang="ro-RO" sz="2400" b="1" dirty="0" smtClean="0">
                <a:effectLst>
                  <a:outerShdw blurRad="38100" dist="38100" dir="2700000" algn="tl">
                    <a:srgbClr val="000000">
                      <a:alpha val="43137"/>
                    </a:srgbClr>
                  </a:outerShdw>
                </a:effectLst>
                <a:latin typeface="Arial Narrow" pitchFamily="34" charset="0"/>
              </a:rPr>
              <a:t>Un pattern persuasiv de preocupare pentru ordine, perfecţionism şi control mental şi intepersonal în detrimentul flexibilităţii, deschiderii şi eficienţei începând precoce în perioada adultă şi prezent într-o varietate de contexte, fiind indicat de cel puţin patru sau mai multe dintre următoarele:</a:t>
            </a:r>
          </a:p>
          <a:p>
            <a:r>
              <a:rPr lang="ro-RO" sz="2400" b="1" dirty="0" smtClean="0">
                <a:effectLst>
                  <a:outerShdw blurRad="38100" dist="38100" dir="2700000" algn="tl">
                    <a:srgbClr val="000000">
                      <a:alpha val="43137"/>
                    </a:srgbClr>
                  </a:outerShdw>
                </a:effectLst>
                <a:latin typeface="Arial Narrow" pitchFamily="34" charset="0"/>
              </a:rPr>
              <a:t>1. Este preocupat de detalii, reguli, liste, ordine, organizare sau planuri în aşa măsură încât obiectivul major al activităţii este pierdut;</a:t>
            </a:r>
          </a:p>
          <a:p>
            <a:r>
              <a:rPr lang="ro-RO" sz="2400" b="1" dirty="0" smtClean="0">
                <a:effectLst>
                  <a:outerShdw blurRad="38100" dist="38100" dir="2700000" algn="tl">
                    <a:srgbClr val="000000">
                      <a:alpha val="43137"/>
                    </a:srgbClr>
                  </a:outerShdw>
                </a:effectLst>
                <a:latin typeface="Arial Narrow" pitchFamily="34" charset="0"/>
              </a:rPr>
              <a:t>2. Prezintă perfecţionism care interferează cu îndeplinirea sarcinilor</a:t>
            </a:r>
          </a:p>
        </p:txBody>
      </p:sp>
      <p:sp>
        <p:nvSpPr>
          <p:cNvPr id="5" name="TextBox 4"/>
          <p:cNvSpPr txBox="1"/>
          <p:nvPr/>
        </p:nvSpPr>
        <p:spPr>
          <a:xfrm>
            <a:off x="4643438" y="642918"/>
            <a:ext cx="4500562" cy="7109639"/>
          </a:xfrm>
          <a:prstGeom prst="rect">
            <a:avLst/>
          </a:prstGeom>
          <a:noFill/>
        </p:spPr>
        <p:txBody>
          <a:bodyPr wrap="square" rtlCol="0">
            <a:spAutoFit/>
          </a:bodyPr>
          <a:lstStyle/>
          <a:p>
            <a:r>
              <a:rPr lang="ro-RO" sz="2400" b="1" dirty="0" smtClean="0">
                <a:solidFill>
                  <a:srgbClr val="FFFF00"/>
                </a:solidFill>
                <a:effectLst>
                  <a:outerShdw blurRad="38100" dist="38100" dir="2700000" algn="tl">
                    <a:srgbClr val="000000">
                      <a:alpha val="43137"/>
                    </a:srgbClr>
                  </a:outerShdw>
                </a:effectLst>
                <a:latin typeface="Arial Narrow" pitchFamily="34" charset="0"/>
              </a:rPr>
              <a:t>ICD, F 60.5</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a. Sentimente de îndoială şi de prudenţă excesive;</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b. Preocupare pentru detalii, reguli, liste, ordine, organizare sau programe;</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c. Perfecţionism care interferează cu îndeplinirea sarcinilor;</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d. Conştiinciozitate, scrupulozitate excesivă şi preocupări deloc necesare privind eficienţa, până la excluderea plăcerii şi a relaţiilor interpersonale;</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e. Pedanterie excesivă şi aderenţă la convenţiile sociale;</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f. Rigiditate şi încăpăţânare;</a:t>
            </a:r>
          </a:p>
          <a:p>
            <a:endParaRPr lang="ro-RO" sz="2400" b="1" dirty="0" smtClean="0">
              <a:solidFill>
                <a:srgbClr val="FFFF00"/>
              </a:solidFill>
              <a:effectLst>
                <a:outerShdw blurRad="38100" dist="38100" dir="2700000" algn="tl">
                  <a:srgbClr val="000000">
                    <a:alpha val="43137"/>
                  </a:srgbClr>
                </a:outerShdw>
              </a:effectLst>
              <a:latin typeface="Arial Narrow" pitchFamily="34" charset="0"/>
            </a:endParaRPr>
          </a:p>
          <a:p>
            <a:endParaRPr lang="ro-RO" sz="2400" b="1" dirty="0" smtClean="0">
              <a:solidFill>
                <a:srgbClr val="FFFF00"/>
              </a:solidFill>
              <a:effectLst>
                <a:outerShdw blurRad="38100" dist="38100" dir="2700000" algn="tl">
                  <a:srgbClr val="000000">
                    <a:alpha val="43137"/>
                  </a:srgbClr>
                </a:outerShdw>
              </a:effectLst>
              <a:latin typeface="Arial Narrow" pitchFamily="34" charset="0"/>
            </a:endParaRP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338"/>
            <a:ext cx="8229600" cy="1143000"/>
          </a:xfrm>
        </p:spPr>
        <p:txBody>
          <a:bodyPr>
            <a:normAutofit/>
          </a:bodyPr>
          <a:lstStyle/>
          <a:p>
            <a:r>
              <a:rPr lang="ro-RO" sz="3200" dirty="0" smtClean="0"/>
              <a:t>TP obsesiv-compulsivă / anancastă</a:t>
            </a:r>
            <a:endParaRPr lang="en-US" sz="3200" dirty="0"/>
          </a:p>
        </p:txBody>
      </p:sp>
      <p:sp>
        <p:nvSpPr>
          <p:cNvPr id="4" name="TextBox 3"/>
          <p:cNvSpPr txBox="1"/>
          <p:nvPr/>
        </p:nvSpPr>
        <p:spPr>
          <a:xfrm>
            <a:off x="0" y="642918"/>
            <a:ext cx="4714876" cy="6001643"/>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301.4</a:t>
            </a:r>
          </a:p>
          <a:p>
            <a:r>
              <a:rPr lang="ro-RO" sz="2400" b="1" dirty="0" smtClean="0">
                <a:effectLst>
                  <a:outerShdw blurRad="38100" dist="38100" dir="2700000" algn="tl">
                    <a:srgbClr val="000000">
                      <a:alpha val="43137"/>
                    </a:srgbClr>
                  </a:outerShdw>
                </a:effectLst>
                <a:latin typeface="Arial Narrow" pitchFamily="34" charset="0"/>
              </a:rPr>
              <a:t>2. Prezintă perfecţionism care interferează cu îndeplinirea sarcinilor (de ex. este incapabil să realizeze un proiect deoarece nu sunt satisfăcute standardele sale extrem de stricte);</a:t>
            </a:r>
          </a:p>
          <a:p>
            <a:r>
              <a:rPr lang="ro-RO" sz="2400" b="1" dirty="0" smtClean="0">
                <a:effectLst>
                  <a:outerShdw blurRad="38100" dist="38100" dir="2700000" algn="tl">
                    <a:srgbClr val="000000">
                      <a:alpha val="43137"/>
                    </a:srgbClr>
                  </a:outerShdw>
                </a:effectLst>
                <a:latin typeface="Arial Narrow" pitchFamily="34" charset="0"/>
              </a:rPr>
              <a:t>3. Este excesiv de devotat muncii şi productivităţii mergând până la excluderea activităţilor recreative şi a amiciţiilor (atitudine nejustificată de o necesitate economică evidentă);</a:t>
            </a:r>
          </a:p>
          <a:p>
            <a:r>
              <a:rPr lang="ro-RO" sz="2400" b="1" dirty="0" smtClean="0">
                <a:effectLst>
                  <a:outerShdw blurRad="38100" dist="38100" dir="2700000" algn="tl">
                    <a:srgbClr val="000000">
                      <a:alpha val="43137"/>
                    </a:srgbClr>
                  </a:outerShdw>
                </a:effectLst>
                <a:latin typeface="Arial Narrow" pitchFamily="34" charset="0"/>
              </a:rPr>
              <a:t>4. Este hiperconştiincios, scrupulos şi inflexibil în probleme de moralitate, etică sau valori (fapt nejustificat prin identificare culturală sau religioasă);</a:t>
            </a:r>
          </a:p>
          <a:p>
            <a:endParaRPr lang="ro-RO" sz="2400" b="1" dirty="0" smtClean="0">
              <a:effectLst>
                <a:outerShdw blurRad="38100" dist="38100" dir="2700000" algn="tl">
                  <a:srgbClr val="000000">
                    <a:alpha val="43137"/>
                  </a:srgbClr>
                </a:outerShdw>
              </a:effectLst>
              <a:latin typeface="Arial Narrow" pitchFamily="34" charset="0"/>
            </a:endParaRPr>
          </a:p>
        </p:txBody>
      </p:sp>
      <p:sp>
        <p:nvSpPr>
          <p:cNvPr id="5" name="TextBox 4"/>
          <p:cNvSpPr txBox="1"/>
          <p:nvPr/>
        </p:nvSpPr>
        <p:spPr>
          <a:xfrm>
            <a:off x="4643438" y="642918"/>
            <a:ext cx="4500562" cy="4524315"/>
          </a:xfrm>
          <a:prstGeom prst="rect">
            <a:avLst/>
          </a:prstGeom>
          <a:noFill/>
        </p:spPr>
        <p:txBody>
          <a:bodyPr wrap="square" rtlCol="0">
            <a:spAutoFit/>
          </a:bodyPr>
          <a:lstStyle/>
          <a:p>
            <a:r>
              <a:rPr lang="ro-RO" sz="2400" b="1" dirty="0" smtClean="0">
                <a:solidFill>
                  <a:srgbClr val="FFFF00"/>
                </a:solidFill>
                <a:effectLst>
                  <a:outerShdw blurRad="38100" dist="38100" dir="2700000" algn="tl">
                    <a:srgbClr val="000000">
                      <a:alpha val="43137"/>
                    </a:srgbClr>
                  </a:outerShdw>
                </a:effectLst>
                <a:latin typeface="Arial Narrow" pitchFamily="34" charset="0"/>
              </a:rPr>
              <a:t>ICD, F 60.5</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g. Insistenţă nerezonabilă din partea pacientului pentru ca ceilalţi să respecte exact modul său de a acţiona sau rezistenţă nerezonabilă a pacientului de a permite celorlalţi să facă aşa ceva;</a:t>
            </a:r>
          </a:p>
          <a:p>
            <a:r>
              <a:rPr lang="ro-RO" sz="2400" b="1" dirty="0" smtClean="0">
                <a:solidFill>
                  <a:srgbClr val="FFFF00"/>
                </a:solidFill>
                <a:effectLst>
                  <a:outerShdw blurRad="38100" dist="38100" dir="2700000" algn="tl">
                    <a:srgbClr val="000000">
                      <a:alpha val="43137"/>
                    </a:srgbClr>
                  </a:outerShdw>
                </a:effectLst>
                <a:latin typeface="Arial Narrow" pitchFamily="34" charset="0"/>
              </a:rPr>
              <a:t>h. Intruziunea unor gânduri sau impulsuri insistente şi supărătoare. </a:t>
            </a:r>
          </a:p>
          <a:p>
            <a:endParaRPr lang="ro-RO" sz="2400" b="1" dirty="0" smtClean="0">
              <a:solidFill>
                <a:srgbClr val="FFFF00"/>
              </a:solidFill>
              <a:effectLst>
                <a:outerShdw blurRad="38100" dist="38100" dir="2700000" algn="tl">
                  <a:srgbClr val="000000">
                    <a:alpha val="43137"/>
                  </a:srgbClr>
                </a:outerShdw>
              </a:effectLst>
              <a:latin typeface="Arial Narrow" pitchFamily="34" charset="0"/>
            </a:endParaRPr>
          </a:p>
          <a:p>
            <a:endParaRPr lang="ro-RO" sz="2400" b="1" dirty="0" smtClean="0">
              <a:solidFill>
                <a:srgbClr val="FFFF00"/>
              </a:solidFill>
              <a:effectLst>
                <a:outerShdw blurRad="38100" dist="38100" dir="2700000" algn="tl">
                  <a:srgbClr val="000000">
                    <a:alpha val="43137"/>
                  </a:srgbClr>
                </a:outerShdw>
              </a:effectLst>
              <a:latin typeface="Arial Narrow" pitchFamily="34" charset="0"/>
            </a:endParaRP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338"/>
            <a:ext cx="8229600" cy="1143000"/>
          </a:xfrm>
        </p:spPr>
        <p:txBody>
          <a:bodyPr>
            <a:normAutofit/>
          </a:bodyPr>
          <a:lstStyle/>
          <a:p>
            <a:r>
              <a:rPr lang="ro-RO" sz="3200" dirty="0" smtClean="0"/>
              <a:t>TP obsesiv-compulsivă / anancastă</a:t>
            </a:r>
            <a:endParaRPr lang="en-US" sz="3200" dirty="0"/>
          </a:p>
        </p:txBody>
      </p:sp>
      <p:sp>
        <p:nvSpPr>
          <p:cNvPr id="4" name="TextBox 3"/>
          <p:cNvSpPr txBox="1"/>
          <p:nvPr/>
        </p:nvSpPr>
        <p:spPr>
          <a:xfrm>
            <a:off x="0" y="642918"/>
            <a:ext cx="4714876" cy="6001643"/>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latin typeface="Arial Narrow" pitchFamily="34" charset="0"/>
              </a:rPr>
              <a:t>DSM-IV, </a:t>
            </a:r>
            <a:r>
              <a:rPr lang="ro-RO" sz="2400" b="1" dirty="0" smtClean="0">
                <a:effectLst>
                  <a:outerShdw blurRad="38100" dist="38100" dir="2700000" algn="tl">
                    <a:srgbClr val="000000">
                      <a:alpha val="43137"/>
                    </a:srgbClr>
                  </a:outerShdw>
                </a:effectLst>
                <a:latin typeface="Arial Narrow" pitchFamily="34" charset="0"/>
              </a:rPr>
              <a:t>301.4</a:t>
            </a:r>
          </a:p>
          <a:p>
            <a:r>
              <a:rPr lang="ro-RO" sz="2400" b="1" dirty="0" smtClean="0">
                <a:effectLst>
                  <a:outerShdw blurRad="38100" dist="38100" dir="2700000" algn="tl">
                    <a:srgbClr val="000000">
                      <a:alpha val="43137"/>
                    </a:srgbClr>
                  </a:outerShdw>
                </a:effectLst>
                <a:latin typeface="Arial Narrow" pitchFamily="34" charset="0"/>
              </a:rPr>
              <a:t>5. Este incapabil să se debaraseze de obiecte uzate sau inutile, chiar dacă acestea nu au nici valoare sentimentală;</a:t>
            </a:r>
          </a:p>
          <a:p>
            <a:r>
              <a:rPr lang="ro-RO" sz="2400" b="1" dirty="0" smtClean="0">
                <a:effectLst>
                  <a:outerShdw blurRad="38100" dist="38100" dir="2700000" algn="tl">
                    <a:srgbClr val="000000">
                      <a:alpha val="43137"/>
                    </a:srgbClr>
                  </a:outerShdw>
                </a:effectLst>
                <a:latin typeface="Arial Narrow" pitchFamily="34" charset="0"/>
              </a:rPr>
              <a:t>6. Refuză să delege sarcini sau să lucreze cu alţii în afară de cazul în care aceştia se supun exact modului lui de a face lucrurile;</a:t>
            </a:r>
          </a:p>
          <a:p>
            <a:r>
              <a:rPr lang="ro-RO" sz="2400" b="1" dirty="0" smtClean="0">
                <a:effectLst>
                  <a:outerShdw blurRad="38100" dist="38100" dir="2700000" algn="tl">
                    <a:srgbClr val="000000">
                      <a:alpha val="43137"/>
                    </a:srgbClr>
                  </a:outerShdw>
                </a:effectLst>
                <a:latin typeface="Arial Narrow" pitchFamily="34" charset="0"/>
              </a:rPr>
              <a:t>7. Adoptă un stil avar de a cheltui, atât faţă de sine cât şi faţă de alţii banii fiind văzuţi ca ceva ce poate fi folosit în cazul unor eventuale catastrofe; prezintă rigiditate şi obstinaţie.</a:t>
            </a:r>
          </a:p>
          <a:p>
            <a:endParaRPr lang="ro-RO" sz="2400" b="1" dirty="0" smtClean="0">
              <a:effectLst>
                <a:outerShdw blurRad="38100" dist="38100" dir="2700000" algn="tl">
                  <a:srgbClr val="000000">
                    <a:alpha val="43137"/>
                  </a:srgbClr>
                </a:outerShdw>
              </a:effectLst>
              <a:latin typeface="Arial Narrow" pitchFamily="34" charset="0"/>
            </a:endParaRPr>
          </a:p>
        </p:txBody>
      </p:sp>
      <p:sp>
        <p:nvSpPr>
          <p:cNvPr id="5" name="TextBox 4"/>
          <p:cNvSpPr txBox="1"/>
          <p:nvPr/>
        </p:nvSpPr>
        <p:spPr>
          <a:xfrm>
            <a:off x="4643438" y="642918"/>
            <a:ext cx="4500562" cy="1569660"/>
          </a:xfrm>
          <a:prstGeom prst="rect">
            <a:avLst/>
          </a:prstGeom>
          <a:noFill/>
        </p:spPr>
        <p:txBody>
          <a:bodyPr wrap="square" rtlCol="0">
            <a:spAutoFit/>
          </a:bodyPr>
          <a:lstStyle/>
          <a:p>
            <a:r>
              <a:rPr lang="ro-RO" sz="2400" b="1" dirty="0" smtClean="0">
                <a:solidFill>
                  <a:srgbClr val="FFFF00"/>
                </a:solidFill>
                <a:effectLst>
                  <a:outerShdw blurRad="38100" dist="38100" dir="2700000" algn="tl">
                    <a:srgbClr val="000000">
                      <a:alpha val="43137"/>
                    </a:srgbClr>
                  </a:outerShdw>
                </a:effectLst>
                <a:latin typeface="Arial Narrow" pitchFamily="34" charset="0"/>
              </a:rPr>
              <a:t>ICD, F 60.5</a:t>
            </a:r>
          </a:p>
          <a:p>
            <a:endParaRPr lang="ro-RO" sz="2400" b="1" dirty="0" smtClean="0">
              <a:solidFill>
                <a:srgbClr val="FFFF00"/>
              </a:solidFill>
              <a:effectLst>
                <a:outerShdw blurRad="38100" dist="38100" dir="2700000" algn="tl">
                  <a:srgbClr val="000000">
                    <a:alpha val="43137"/>
                  </a:srgbClr>
                </a:outerShdw>
              </a:effectLst>
              <a:latin typeface="Arial Narrow" pitchFamily="34" charset="0"/>
            </a:endParaRPr>
          </a:p>
          <a:p>
            <a:endParaRPr lang="ro-RO" sz="2400" b="1" dirty="0" smtClean="0">
              <a:solidFill>
                <a:srgbClr val="FFFF00"/>
              </a:solidFill>
              <a:effectLst>
                <a:outerShdw blurRad="38100" dist="38100" dir="2700000" algn="tl">
                  <a:srgbClr val="000000">
                    <a:alpha val="43137"/>
                  </a:srgbClr>
                </a:outerShdw>
              </a:effectLst>
              <a:latin typeface="Arial Narrow" pitchFamily="34" charset="0"/>
            </a:endParaRPr>
          </a:p>
          <a:p>
            <a:endParaRPr lang="en-US" sz="24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Evoluţia TP (axa II) în boală psihică (axa I)</a:t>
            </a:r>
            <a:endParaRPr lang="en-US" dirty="0"/>
          </a:p>
        </p:txBody>
      </p:sp>
      <p:graphicFrame>
        <p:nvGraphicFramePr>
          <p:cNvPr id="4" name="Content Placeholder 3"/>
          <p:cNvGraphicFramePr>
            <a:graphicFrameLocks noGrp="1"/>
          </p:cNvGraphicFramePr>
          <p:nvPr>
            <p:ph idx="1"/>
          </p:nvPr>
        </p:nvGraphicFramePr>
        <p:xfrm>
          <a:off x="0" y="1600200"/>
          <a:ext cx="9144000" cy="5863590"/>
        </p:xfrm>
        <a:graphic>
          <a:graphicData uri="http://schemas.openxmlformats.org/drawingml/2006/table">
            <a:tbl>
              <a:tblPr firstRow="1" bandRow="1">
                <a:tableStyleId>{5C22544A-7EE6-4342-B048-85BDC9FD1C3A}</a:tableStyleId>
              </a:tblPr>
              <a:tblGrid>
                <a:gridCol w="3048000"/>
                <a:gridCol w="3048000"/>
                <a:gridCol w="3048000"/>
              </a:tblGrid>
              <a:tr h="438150">
                <a:tc>
                  <a:txBody>
                    <a:bodyPr/>
                    <a:lstStyle/>
                    <a:p>
                      <a:r>
                        <a:rPr lang="ro-RO" dirty="0" smtClean="0"/>
                        <a:t>TP DSM-IV</a:t>
                      </a:r>
                      <a:endParaRPr lang="en-US" dirty="0"/>
                    </a:p>
                  </a:txBody>
                  <a:tcPr/>
                </a:tc>
                <a:tc>
                  <a:txBody>
                    <a:bodyPr/>
                    <a:lstStyle/>
                    <a:p>
                      <a:r>
                        <a:rPr lang="ro-RO" dirty="0" smtClean="0"/>
                        <a:t>TP ICD-10</a:t>
                      </a:r>
                      <a:endParaRPr lang="en-US" dirty="0"/>
                    </a:p>
                  </a:txBody>
                  <a:tcPr/>
                </a:tc>
                <a:tc>
                  <a:txBody>
                    <a:bodyPr/>
                    <a:lstStyle/>
                    <a:p>
                      <a:r>
                        <a:rPr lang="ro-RO" dirty="0" smtClean="0"/>
                        <a:t>Boala psihică</a:t>
                      </a:r>
                      <a:endParaRPr lang="en-US" dirty="0"/>
                    </a:p>
                  </a:txBody>
                  <a:tcPr/>
                </a:tc>
              </a:tr>
              <a:tr h="438150">
                <a:tc>
                  <a:txBody>
                    <a:bodyPr/>
                    <a:lstStyle/>
                    <a:p>
                      <a:r>
                        <a:rPr lang="ro-RO" dirty="0" smtClean="0"/>
                        <a:t>paranoidă</a:t>
                      </a:r>
                      <a:endParaRPr lang="en-US" dirty="0"/>
                    </a:p>
                  </a:txBody>
                  <a:tcPr/>
                </a:tc>
                <a:tc>
                  <a:txBody>
                    <a:bodyPr/>
                    <a:lstStyle/>
                    <a:p>
                      <a:r>
                        <a:rPr lang="ro-RO" dirty="0" smtClean="0"/>
                        <a:t>paranoidă</a:t>
                      </a:r>
                      <a:endParaRPr lang="en-US" dirty="0"/>
                    </a:p>
                  </a:txBody>
                  <a:tcPr/>
                </a:tc>
                <a:tc>
                  <a:txBody>
                    <a:bodyPr/>
                    <a:lstStyle/>
                    <a:p>
                      <a:r>
                        <a:rPr lang="ro-RO" dirty="0" smtClean="0"/>
                        <a:t>tulburarea pesistentă</a:t>
                      </a:r>
                      <a:r>
                        <a:rPr lang="ro-RO" baseline="0" dirty="0" smtClean="0"/>
                        <a:t> paranoidă</a:t>
                      </a:r>
                      <a:endParaRPr lang="en-US" dirty="0"/>
                    </a:p>
                  </a:txBody>
                  <a:tcPr/>
                </a:tc>
              </a:tr>
              <a:tr h="438150">
                <a:tc>
                  <a:txBody>
                    <a:bodyPr/>
                    <a:lstStyle/>
                    <a:p>
                      <a:r>
                        <a:rPr lang="ro-RO" dirty="0" smtClean="0"/>
                        <a:t>schizoidă, schizotipală</a:t>
                      </a:r>
                      <a:endParaRPr lang="en-US" dirty="0"/>
                    </a:p>
                  </a:txBody>
                  <a:tcPr/>
                </a:tc>
                <a:tc>
                  <a:txBody>
                    <a:bodyPr/>
                    <a:lstStyle/>
                    <a:p>
                      <a:r>
                        <a:rPr lang="ro-RO" dirty="0" smtClean="0"/>
                        <a:t>schizoidă</a:t>
                      </a:r>
                      <a:endParaRPr lang="en-US" dirty="0"/>
                    </a:p>
                  </a:txBody>
                  <a:tcPr/>
                </a:tc>
                <a:tc>
                  <a:txBody>
                    <a:bodyPr/>
                    <a:lstStyle/>
                    <a:p>
                      <a:r>
                        <a:rPr lang="ro-RO" dirty="0" smtClean="0"/>
                        <a:t>schizofrenie</a:t>
                      </a:r>
                      <a:endParaRPr lang="en-US" dirty="0"/>
                    </a:p>
                  </a:txBody>
                  <a:tcPr/>
                </a:tc>
              </a:tr>
              <a:tr h="438150">
                <a:tc>
                  <a:txBody>
                    <a:bodyPr/>
                    <a:lstStyle/>
                    <a:p>
                      <a:r>
                        <a:rPr lang="vi-VN" dirty="0" smtClean="0"/>
                        <a:t>histri</a:t>
                      </a:r>
                      <a:r>
                        <a:rPr lang="ro-RO" dirty="0" smtClean="0"/>
                        <a:t>oni</a:t>
                      </a:r>
                      <a:r>
                        <a:rPr lang="vi-VN" dirty="0" smtClean="0"/>
                        <a:t>că</a:t>
                      </a:r>
                      <a:endParaRPr lang="ro-RO" dirty="0" smtClean="0"/>
                    </a:p>
                  </a:txBody>
                  <a:tcPr/>
                </a:tc>
                <a:tc>
                  <a:txBody>
                    <a:bodyPr/>
                    <a:lstStyle/>
                    <a:p>
                      <a:r>
                        <a:rPr lang="ro-RO" dirty="0" smtClean="0"/>
                        <a:t>histrionică</a:t>
                      </a:r>
                      <a:endParaRPr lang="en-US" dirty="0"/>
                    </a:p>
                  </a:txBody>
                  <a:tcPr/>
                </a:tc>
                <a:tc>
                  <a:txBody>
                    <a:bodyPr/>
                    <a:lstStyle/>
                    <a:p>
                      <a:r>
                        <a:rPr lang="ro-RO" dirty="0" smtClean="0"/>
                        <a:t>tulburări disociative</a:t>
                      </a:r>
                      <a:endParaRPr lang="en-US" dirty="0"/>
                    </a:p>
                  </a:txBody>
                  <a:tcPr/>
                </a:tc>
              </a:tr>
              <a:tr h="438150">
                <a:tc>
                  <a:txBody>
                    <a:bodyPr/>
                    <a:lstStyle/>
                    <a:p>
                      <a:r>
                        <a:rPr lang="ro-RO" dirty="0" smtClean="0"/>
                        <a:t>borderline</a:t>
                      </a:r>
                      <a:endParaRPr lang="en-US" dirty="0"/>
                    </a:p>
                  </a:txBody>
                  <a:tcPr/>
                </a:tc>
                <a:tc>
                  <a:txBody>
                    <a:bodyPr/>
                    <a:lstStyle/>
                    <a:p>
                      <a:r>
                        <a:rPr lang="ro-RO" dirty="0" smtClean="0"/>
                        <a:t>instabil-emoţională</a:t>
                      </a:r>
                      <a:endParaRPr lang="en-US" dirty="0"/>
                    </a:p>
                  </a:txBody>
                  <a:tcPr/>
                </a:tc>
                <a:tc>
                  <a:txBody>
                    <a:bodyPr/>
                    <a:lstStyle/>
                    <a:p>
                      <a:r>
                        <a:rPr lang="ro-RO" dirty="0" smtClean="0"/>
                        <a:t>tulburarea bipolară</a:t>
                      </a:r>
                      <a:endParaRPr lang="en-US" dirty="0"/>
                    </a:p>
                  </a:txBody>
                  <a:tcPr/>
                </a:tc>
              </a:tr>
              <a:tr h="438150">
                <a:tc>
                  <a:txBody>
                    <a:bodyPr/>
                    <a:lstStyle/>
                    <a:p>
                      <a:r>
                        <a:rPr lang="ro-RO" dirty="0" smtClean="0"/>
                        <a:t>narcisică</a:t>
                      </a:r>
                      <a:endParaRPr lang="en-US" dirty="0"/>
                    </a:p>
                  </a:txBody>
                  <a:tcPr/>
                </a:tc>
                <a:tc>
                  <a:txBody>
                    <a:bodyPr/>
                    <a:lstStyle/>
                    <a:p>
                      <a:r>
                        <a:rPr lang="ro-RO" dirty="0" smtClean="0"/>
                        <a:t>-</a:t>
                      </a:r>
                      <a:endParaRPr lang="en-US" dirty="0"/>
                    </a:p>
                  </a:txBody>
                  <a:tcPr/>
                </a:tc>
                <a:tc>
                  <a:txBody>
                    <a:bodyPr/>
                    <a:lstStyle/>
                    <a:p>
                      <a:r>
                        <a:rPr lang="ro-RO" dirty="0" smtClean="0"/>
                        <a:t>-</a:t>
                      </a:r>
                      <a:endParaRPr lang="en-US" dirty="0"/>
                    </a:p>
                  </a:txBody>
                  <a:tcPr/>
                </a:tc>
              </a:tr>
              <a:tr h="438150">
                <a:tc>
                  <a:txBody>
                    <a:bodyPr/>
                    <a:lstStyle/>
                    <a:p>
                      <a:r>
                        <a:rPr lang="ro-RO" dirty="0" smtClean="0"/>
                        <a:t>antisocială</a:t>
                      </a:r>
                      <a:endParaRPr lang="en-US" dirty="0"/>
                    </a:p>
                  </a:txBody>
                  <a:tcPr/>
                </a:tc>
                <a:tc>
                  <a:txBody>
                    <a:bodyPr/>
                    <a:lstStyle/>
                    <a:p>
                      <a:r>
                        <a:rPr lang="ro-RO" dirty="0" smtClean="0"/>
                        <a:t>sociopată</a:t>
                      </a:r>
                      <a:endParaRPr lang="en-US" dirty="0"/>
                    </a:p>
                  </a:txBody>
                  <a:tcPr/>
                </a:tc>
                <a:tc>
                  <a:txBody>
                    <a:bodyPr/>
                    <a:lstStyle/>
                    <a:p>
                      <a:r>
                        <a:rPr lang="ro-RO" dirty="0" smtClean="0"/>
                        <a:t>tulburări ale controlului</a:t>
                      </a:r>
                      <a:r>
                        <a:rPr lang="ro-RO" baseline="0" dirty="0" smtClean="0"/>
                        <a:t> impulsurilor, toxicomanie</a:t>
                      </a:r>
                      <a:endParaRPr lang="en-US" dirty="0"/>
                    </a:p>
                  </a:txBody>
                  <a:tcPr/>
                </a:tc>
              </a:tr>
              <a:tr h="438150">
                <a:tc>
                  <a:txBody>
                    <a:bodyPr/>
                    <a:lstStyle/>
                    <a:p>
                      <a:r>
                        <a:rPr lang="ro-RO" dirty="0" smtClean="0"/>
                        <a:t>dependentă</a:t>
                      </a:r>
                      <a:endParaRPr lang="en-US" dirty="0"/>
                    </a:p>
                  </a:txBody>
                  <a:tcPr/>
                </a:tc>
                <a:tc>
                  <a:txBody>
                    <a:bodyPr/>
                    <a:lstStyle/>
                    <a:p>
                      <a:r>
                        <a:rPr lang="ro-RO" dirty="0" smtClean="0"/>
                        <a:t>dependentă</a:t>
                      </a:r>
                      <a:endParaRPr lang="en-US" dirty="0"/>
                    </a:p>
                  </a:txBody>
                  <a:tcPr/>
                </a:tc>
                <a:tc>
                  <a:txBody>
                    <a:bodyPr/>
                    <a:lstStyle/>
                    <a:p>
                      <a:r>
                        <a:rPr lang="ro-RO" dirty="0" smtClean="0"/>
                        <a:t>toxicomanie.</a:t>
                      </a:r>
                      <a:r>
                        <a:rPr lang="ro-RO" baseline="0" dirty="0" smtClean="0"/>
                        <a:t>, depresie</a:t>
                      </a:r>
                      <a:endParaRPr lang="en-US" dirty="0"/>
                    </a:p>
                  </a:txBody>
                  <a:tcPr/>
                </a:tc>
              </a:tr>
              <a:tr h="438150">
                <a:tc>
                  <a:txBody>
                    <a:bodyPr/>
                    <a:lstStyle/>
                    <a:p>
                      <a:r>
                        <a:rPr lang="ro-RO" dirty="0" smtClean="0"/>
                        <a:t>evitantă</a:t>
                      </a:r>
                      <a:endParaRPr lang="en-US" dirty="0"/>
                    </a:p>
                  </a:txBody>
                  <a:tcPr/>
                </a:tc>
                <a:tc>
                  <a:txBody>
                    <a:bodyPr/>
                    <a:lstStyle/>
                    <a:p>
                      <a:r>
                        <a:rPr lang="ro-RO" dirty="0" smtClean="0"/>
                        <a:t>evitantă</a:t>
                      </a:r>
                      <a:endParaRPr lang="en-US" dirty="0"/>
                    </a:p>
                  </a:txBody>
                  <a:tcPr/>
                </a:tc>
                <a:tc>
                  <a:txBody>
                    <a:bodyPr/>
                    <a:lstStyle/>
                    <a:p>
                      <a:r>
                        <a:rPr lang="ro-RO" dirty="0" smtClean="0"/>
                        <a:t>tulburări de fobie socială</a:t>
                      </a:r>
                      <a:endParaRPr lang="en-US" dirty="0"/>
                    </a:p>
                  </a:txBody>
                  <a:tcPr/>
                </a:tc>
              </a:tr>
              <a:tr h="438150">
                <a:tc>
                  <a:txBody>
                    <a:bodyPr/>
                    <a:lstStyle/>
                    <a:p>
                      <a:r>
                        <a:rPr lang="ro-RO" dirty="0" smtClean="0"/>
                        <a:t>obsesiv-compulsivă</a:t>
                      </a:r>
                      <a:endParaRPr lang="en-US" dirty="0"/>
                    </a:p>
                  </a:txBody>
                  <a:tcPr/>
                </a:tc>
                <a:tc>
                  <a:txBody>
                    <a:bodyPr/>
                    <a:lstStyle/>
                    <a:p>
                      <a:r>
                        <a:rPr lang="ro-RO" dirty="0" smtClean="0"/>
                        <a:t>anancastă</a:t>
                      </a:r>
                      <a:endParaRPr lang="en-US" dirty="0"/>
                    </a:p>
                  </a:txBody>
                  <a:tcPr/>
                </a:tc>
                <a:tc>
                  <a:txBody>
                    <a:bodyPr/>
                    <a:lstStyle/>
                    <a:p>
                      <a:r>
                        <a:rPr lang="ro-RO" dirty="0" smtClean="0"/>
                        <a:t>tulburarea obsesiv-compulsivă</a:t>
                      </a:r>
                      <a:endParaRPr lang="en-US" dirty="0"/>
                    </a:p>
                  </a:txBody>
                  <a:tcPr/>
                </a:tc>
              </a:tr>
              <a:tr h="438150">
                <a:tc>
                  <a:txBody>
                    <a:bodyPr/>
                    <a:lstStyle/>
                    <a:p>
                      <a:endParaRPr lang="en-US"/>
                    </a:p>
                  </a:txBody>
                  <a:tcPr/>
                </a:tc>
                <a:tc>
                  <a:txBody>
                    <a:bodyPr/>
                    <a:lstStyle/>
                    <a:p>
                      <a:endParaRPr lang="en-US"/>
                    </a:p>
                  </a:txBody>
                  <a:tcPr/>
                </a:tc>
                <a:tc>
                  <a:txBody>
                    <a:bodyPr/>
                    <a:lstStyle/>
                    <a:p>
                      <a:endParaRPr lang="en-US"/>
                    </a:p>
                  </a:txBody>
                  <a:tcPr/>
                </a:tc>
              </a:tr>
              <a:tr h="438150">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Alte TP permanente/temporare</a:t>
            </a:r>
            <a:br>
              <a:rPr lang="ro-RO" dirty="0" smtClean="0"/>
            </a:br>
            <a:r>
              <a:rPr lang="ro-RO" dirty="0" smtClean="0"/>
              <a:t>din DSM-IV</a:t>
            </a:r>
            <a:endParaRPr lang="en-US" dirty="0"/>
          </a:p>
        </p:txBody>
      </p:sp>
      <p:sp>
        <p:nvSpPr>
          <p:cNvPr id="5" name="Content Placeholder 4"/>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Stadiile lui Piaget</a:t>
            </a:r>
            <a:endParaRPr lang="en-US" dirty="0"/>
          </a:p>
        </p:txBody>
      </p:sp>
      <p:sp>
        <p:nvSpPr>
          <p:cNvPr id="3" name="Content Placeholder 2"/>
          <p:cNvSpPr>
            <a:spLocks noGrp="1"/>
          </p:cNvSpPr>
          <p:nvPr>
            <p:ph idx="1"/>
          </p:nvPr>
        </p:nvSpPr>
        <p:spPr/>
        <p:txBody>
          <a:bodyPr/>
          <a:lstStyle/>
          <a:p>
            <a:r>
              <a:rPr lang="en-US" dirty="0" err="1" smtClean="0"/>
              <a:t>Senzorimotor</a:t>
            </a:r>
            <a:r>
              <a:rPr lang="en-US" dirty="0" smtClean="0"/>
              <a:t> (-2 </a:t>
            </a:r>
            <a:r>
              <a:rPr lang="en-US" dirty="0" err="1" smtClean="0"/>
              <a:t>ani</a:t>
            </a:r>
            <a:r>
              <a:rPr lang="en-US" dirty="0" smtClean="0"/>
              <a:t>)</a:t>
            </a:r>
          </a:p>
          <a:p>
            <a:r>
              <a:rPr lang="en-US" dirty="0" err="1" smtClean="0"/>
              <a:t>Faza</a:t>
            </a:r>
            <a:r>
              <a:rPr lang="en-US" dirty="0" smtClean="0"/>
              <a:t> </a:t>
            </a:r>
            <a:r>
              <a:rPr lang="en-US" dirty="0" err="1" smtClean="0"/>
              <a:t>preoperationala</a:t>
            </a:r>
            <a:r>
              <a:rPr lang="en-US" dirty="0" smtClean="0"/>
              <a:t> (2-4 </a:t>
            </a:r>
            <a:r>
              <a:rPr lang="en-US" dirty="0" err="1" smtClean="0"/>
              <a:t>ani</a:t>
            </a:r>
            <a:r>
              <a:rPr lang="en-US" dirty="0" smtClean="0"/>
              <a:t>)</a:t>
            </a:r>
          </a:p>
          <a:p>
            <a:r>
              <a:rPr lang="en-US" dirty="0" err="1" smtClean="0"/>
              <a:t>Faza</a:t>
            </a:r>
            <a:r>
              <a:rPr lang="en-US" dirty="0" smtClean="0"/>
              <a:t> </a:t>
            </a:r>
            <a:r>
              <a:rPr lang="en-US" dirty="0" err="1" smtClean="0"/>
              <a:t>intuitiva</a:t>
            </a:r>
            <a:r>
              <a:rPr lang="en-US" dirty="0" smtClean="0"/>
              <a:t> (4-7 </a:t>
            </a:r>
            <a:r>
              <a:rPr lang="en-US" dirty="0" err="1" smtClean="0"/>
              <a:t>ani</a:t>
            </a:r>
            <a:r>
              <a:rPr lang="en-US" dirty="0" smtClean="0"/>
              <a:t>)</a:t>
            </a:r>
          </a:p>
          <a:p>
            <a:r>
              <a:rPr lang="en-US" dirty="0" err="1" smtClean="0"/>
              <a:t>Operatii</a:t>
            </a:r>
            <a:r>
              <a:rPr lang="en-US" dirty="0" smtClean="0"/>
              <a:t> concrete (7-11 </a:t>
            </a:r>
            <a:r>
              <a:rPr lang="en-US" dirty="0" err="1" smtClean="0"/>
              <a:t>ani</a:t>
            </a:r>
            <a:r>
              <a:rPr lang="en-US" dirty="0" smtClean="0"/>
              <a:t>)</a:t>
            </a:r>
          </a:p>
          <a:p>
            <a:r>
              <a:rPr lang="en-US" dirty="0" err="1" smtClean="0"/>
              <a:t>Operatii</a:t>
            </a:r>
            <a:r>
              <a:rPr lang="en-US" dirty="0" smtClean="0"/>
              <a:t> </a:t>
            </a:r>
            <a:r>
              <a:rPr lang="en-US" dirty="0" err="1" smtClean="0"/>
              <a:t>formale</a:t>
            </a:r>
            <a:r>
              <a:rPr lang="en-US" dirty="0" smtClean="0"/>
              <a:t> (11-15 </a:t>
            </a:r>
            <a:r>
              <a:rPr lang="en-US" dirty="0" err="1" smtClean="0"/>
              <a:t>ani</a:t>
            </a:r>
            <a:r>
              <a:rPr lang="en-US" dirty="0" smtClean="0"/>
              <a:t>)</a:t>
            </a:r>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Transformarea personalităţii</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STADIILE FINALE ALE VIEŢII</a:t>
            </a:r>
            <a:br>
              <a:rPr lang="ro-RO" dirty="0" smtClean="0"/>
            </a:br>
            <a:r>
              <a:rPr lang="ro-RO" i="1" dirty="0" smtClean="0"/>
              <a:t>Eliyabeth Kubler-Ross (1969)</a:t>
            </a:r>
            <a:endParaRPr lang="en-US" dirty="0"/>
          </a:p>
        </p:txBody>
      </p:sp>
      <p:sp>
        <p:nvSpPr>
          <p:cNvPr id="3" name="Content Placeholder 2"/>
          <p:cNvSpPr>
            <a:spLocks noGrp="1"/>
          </p:cNvSpPr>
          <p:nvPr>
            <p:ph idx="1"/>
          </p:nvPr>
        </p:nvSpPr>
        <p:spPr/>
        <p:txBody>
          <a:bodyPr/>
          <a:lstStyle/>
          <a:p>
            <a:r>
              <a:rPr lang="ro-RO" dirty="0" smtClean="0"/>
              <a:t>“Stages of dying” – </a:t>
            </a:r>
            <a:r>
              <a:rPr lang="ro-RO" i="1" dirty="0" smtClean="0"/>
              <a:t>On dying and death</a:t>
            </a:r>
            <a:endParaRPr lang="ro-RO" dirty="0" smtClean="0"/>
          </a:p>
          <a:p>
            <a:r>
              <a:rPr lang="ro-RO" dirty="0" smtClean="0"/>
              <a:t>1. şocul şi negarea</a:t>
            </a:r>
          </a:p>
          <a:p>
            <a:r>
              <a:rPr lang="ro-RO" dirty="0" smtClean="0"/>
              <a:t>2. furia (anger and rage)</a:t>
            </a:r>
          </a:p>
          <a:p>
            <a:r>
              <a:rPr lang="ro-RO" dirty="0" smtClean="0"/>
              <a:t>3. negocierea</a:t>
            </a:r>
          </a:p>
          <a:p>
            <a:r>
              <a:rPr lang="ro-RO" dirty="0" smtClean="0"/>
              <a:t>4. depresia</a:t>
            </a:r>
          </a:p>
          <a:p>
            <a:r>
              <a:rPr lang="ro-RO" dirty="0" smtClean="0"/>
              <a:t>5. depresia preparatorie</a:t>
            </a:r>
          </a:p>
          <a:p>
            <a:r>
              <a:rPr lang="ro-RO" dirty="0" smtClean="0"/>
              <a:t>6. acceptarea</a:t>
            </a:r>
            <a:endParaRPr 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TERAPIA TP</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dirty="0" smtClean="0"/>
              <a:t>Terapii biologice</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Terapii psihologice</a:t>
            </a:r>
            <a:endParaRPr lang="en-US" dirty="0"/>
          </a:p>
        </p:txBody>
      </p:sp>
      <p:sp>
        <p:nvSpPr>
          <p:cNvPr id="3" name="Content Placeholder 2"/>
          <p:cNvSpPr>
            <a:spLocks noGrp="1"/>
          </p:cNvSpPr>
          <p:nvPr>
            <p:ph idx="1"/>
          </p:nvPr>
        </p:nvSpPr>
        <p:spPr/>
        <p:txBody>
          <a:bodyPr/>
          <a:lstStyle/>
          <a:p>
            <a:r>
              <a:rPr lang="ro-RO" dirty="0" smtClean="0"/>
              <a:t>Psihanaliza</a:t>
            </a:r>
          </a:p>
          <a:p>
            <a:r>
              <a:rPr lang="ro-RO" dirty="0" smtClean="0"/>
              <a:t>Desensibilizarea sistematică</a:t>
            </a:r>
          </a:p>
          <a:p>
            <a:r>
              <a:rPr lang="ro-RO" dirty="0" smtClean="0"/>
              <a:t>Terapia cognitivă</a:t>
            </a:r>
          </a:p>
          <a:p>
            <a:r>
              <a:rPr lang="ro-RO" dirty="0" smtClean="0"/>
              <a:t>Logoterapia</a:t>
            </a:r>
            <a:endParaRPr 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CHESTIONARE PENTRU EVALUAREA PERSONALITATII</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MODELE GENERALE</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Modelul lui Freud - psihanalitic</a:t>
            </a:r>
            <a:endParaRPr lang="en-US" dirty="0"/>
          </a:p>
        </p:txBody>
      </p:sp>
      <p:sp>
        <p:nvSpPr>
          <p:cNvPr id="3" name="Content Placeholder 2"/>
          <p:cNvSpPr>
            <a:spLocks noGrp="1"/>
          </p:cNvSpPr>
          <p:nvPr>
            <p:ph idx="1"/>
          </p:nvPr>
        </p:nvSpPr>
        <p:spPr/>
        <p:txBody>
          <a:bodyPr/>
          <a:lstStyle/>
          <a:p>
            <a:r>
              <a:rPr lang="ro-RO" dirty="0" smtClean="0"/>
              <a:t>Ego, Id, Superego</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00042"/>
            <a:ext cx="9144000" cy="1143000"/>
          </a:xfrm>
        </p:spPr>
        <p:txBody>
          <a:bodyPr>
            <a:normAutofit fontScale="90000"/>
          </a:bodyPr>
          <a:lstStyle/>
          <a:p>
            <a:r>
              <a:rPr lang="ro-RO" dirty="0" smtClean="0"/>
              <a:t>Modelul celor patru umori (Galen) </a:t>
            </a:r>
            <a:br>
              <a:rPr lang="ro-RO" dirty="0" smtClean="0"/>
            </a:br>
            <a:r>
              <a:rPr lang="ro-RO" i="1" dirty="0" smtClean="0"/>
              <a:t>coleric, sangvin, flegmatic, melancolic </a:t>
            </a:r>
            <a:br>
              <a:rPr lang="ro-RO" i="1" dirty="0" smtClean="0"/>
            </a:br>
            <a:r>
              <a:rPr lang="ro-RO" dirty="0" smtClean="0"/>
              <a:t> </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514</TotalTime>
  <Words>4128</Words>
  <Application>Microsoft Office PowerPoint</Application>
  <PresentationFormat>On-screen Show (4:3)</PresentationFormat>
  <Paragraphs>385</Paragraphs>
  <Slides>67</Slides>
  <Notes>0</Notes>
  <HiddenSlides>0</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Apex</vt:lpstr>
      <vt:lpstr>PSIHOSOCIOLOGIA MEDIULUI SI TEHNICI DE ANCHETA</vt:lpstr>
      <vt:lpstr>STADII DE DEZVOLTARE</vt:lpstr>
      <vt:lpstr>Stadiile lui Freud</vt:lpstr>
      <vt:lpstr>Stadiile lui Erikson</vt:lpstr>
      <vt:lpstr>Stadiile lui Sullivan</vt:lpstr>
      <vt:lpstr>Stadiile lui Piaget</vt:lpstr>
      <vt:lpstr>MODELE GENERALE</vt:lpstr>
      <vt:lpstr>Modelul lui Freud - psihanalitic</vt:lpstr>
      <vt:lpstr>Modelul celor patru umori (Galen)  coleric, sangvin, flegmatic, melancolic   </vt:lpstr>
      <vt:lpstr>Modelul lui C.G. Jung introverţi, extraverţi</vt:lpstr>
      <vt:lpstr>Legea Yerkes-Dodson</vt:lpstr>
      <vt:lpstr>Modelul Paul Dobransky (1999)</vt:lpstr>
      <vt:lpstr>Slide 13</vt:lpstr>
      <vt:lpstr>Slide 14</vt:lpstr>
      <vt:lpstr>Modelul biopsihologic (Friedman, Rosenman, 1959)</vt:lpstr>
      <vt:lpstr>Modelul lui Eysenck (1967)</vt:lpstr>
      <vt:lpstr>Modelul lui Gray (1991)</vt:lpstr>
      <vt:lpstr>Modelul lui Zuckerman (1991)</vt:lpstr>
      <vt:lpstr>Modelul circumplexului interpersonal – CIP </vt:lpstr>
      <vt:lpstr>Modelul Robert Cloninger (Temperament and Character Inventory, TCI - 1994)</vt:lpstr>
      <vt:lpstr>Chestionare pentru evaluarea personalităţii şi a tulburărilor de personalitate</vt:lpstr>
      <vt:lpstr>TULBURARILE DE PERSONALITATE – NEVROZELE (axa II în DMS-III, IV)</vt:lpstr>
      <vt:lpstr>Tipul normal de personalitate “matură” (Jahoda, 1958) criteria for positive mental health</vt:lpstr>
      <vt:lpstr>Criteriile pentru anormalitatea mentală – Rosenhan, Seligman (1969)</vt:lpstr>
      <vt:lpstr>Relativitatea culturală a TP</vt:lpstr>
      <vt:lpstr>Criterii de diagnosticare generală pentru TP</vt:lpstr>
      <vt:lpstr>Teoriile psihologice ale anormalităţii</vt:lpstr>
      <vt:lpstr>Clasificarea TP din punctul de vedere al ICD-10, DSM-IV</vt:lpstr>
      <vt:lpstr>TP paranoidă</vt:lpstr>
      <vt:lpstr>TP paranoidă</vt:lpstr>
      <vt:lpstr>TP paranoidă</vt:lpstr>
      <vt:lpstr>TP schizoidă</vt:lpstr>
      <vt:lpstr>TP schizoidă</vt:lpstr>
      <vt:lpstr>TP schizotipală</vt:lpstr>
      <vt:lpstr>TP schizotipală</vt:lpstr>
      <vt:lpstr>TP schizotipală</vt:lpstr>
      <vt:lpstr>TP schizotipală</vt:lpstr>
      <vt:lpstr>TP antisocială - dissocială</vt:lpstr>
      <vt:lpstr>TP antisocială - dissocială</vt:lpstr>
      <vt:lpstr>TP antisocială - dissocială</vt:lpstr>
      <vt:lpstr>TP borderline / emoţional instabilă</vt:lpstr>
      <vt:lpstr>TP borderline / emoţional instabilă</vt:lpstr>
      <vt:lpstr>TP borderline / emoţional instabilă</vt:lpstr>
      <vt:lpstr>TP histrionică / psihoinfantilă</vt:lpstr>
      <vt:lpstr>TP histrionică / psihoinfantilă</vt:lpstr>
      <vt:lpstr>TP narcisică</vt:lpstr>
      <vt:lpstr>TP narcisică</vt:lpstr>
      <vt:lpstr>TP narcisică</vt:lpstr>
      <vt:lpstr>TP anxios-evitantă</vt:lpstr>
      <vt:lpstr>TP anxios-evitantă</vt:lpstr>
      <vt:lpstr>TP dependentă / astenică</vt:lpstr>
      <vt:lpstr>TP dependentă</vt:lpstr>
      <vt:lpstr>TP dependentă</vt:lpstr>
      <vt:lpstr>TP obsesiv-compulsivă / anancastă</vt:lpstr>
      <vt:lpstr>TP obsesiv-compulsivă / anancastă</vt:lpstr>
      <vt:lpstr>TP obsesiv-compulsivă / anancastă</vt:lpstr>
      <vt:lpstr>Evoluţia TP (axa II) în boală psihică (axa I)</vt:lpstr>
      <vt:lpstr>Alte TP permanente/temporare din DSM-IV</vt:lpstr>
      <vt:lpstr>Slide 59</vt:lpstr>
      <vt:lpstr>Transformarea personalităţii</vt:lpstr>
      <vt:lpstr>STADIILE FINALE ALE VIEŢII Eliyabeth Kubler-Ross (1969)</vt:lpstr>
      <vt:lpstr>TERAPIA TP</vt:lpstr>
      <vt:lpstr>Terapii biologice</vt:lpstr>
      <vt:lpstr>Terapii psihologice</vt:lpstr>
      <vt:lpstr>CHESTIONARE PENTRU EVALUAREA PERSONALITATII</vt:lpstr>
      <vt:lpstr>Slide 66</vt:lpstr>
      <vt:lpstr>Slide 67</vt:lpstr>
    </vt:vector>
  </TitlesOfParts>
  <Company>transsilvanica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PSIHOSOCIOLOGIA MEDIULUI SI TEHNICI DE ANCHETA</dc:title>
  <dc:creator>alexandru</dc:creator>
  <cp:lastModifiedBy>sabin</cp:lastModifiedBy>
  <cp:revision>68</cp:revision>
  <dcterms:created xsi:type="dcterms:W3CDTF">2010-02-14T12:37:41Z</dcterms:created>
  <dcterms:modified xsi:type="dcterms:W3CDTF">2010-05-10T10:34:24Z</dcterms:modified>
</cp:coreProperties>
</file>