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3"/>
  </p:notesMasterIdLst>
  <p:sldIdLst>
    <p:sldId id="256" r:id="rId2"/>
    <p:sldId id="257" r:id="rId3"/>
    <p:sldId id="258" r:id="rId4"/>
    <p:sldId id="259" r:id="rId5"/>
    <p:sldId id="260" r:id="rId6"/>
    <p:sldId id="347" r:id="rId7"/>
    <p:sldId id="288" r:id="rId8"/>
    <p:sldId id="275" r:id="rId9"/>
    <p:sldId id="274" r:id="rId10"/>
    <p:sldId id="276" r:id="rId11"/>
    <p:sldId id="280" r:id="rId12"/>
    <p:sldId id="281" r:id="rId13"/>
    <p:sldId id="282" r:id="rId14"/>
    <p:sldId id="277" r:id="rId15"/>
    <p:sldId id="278" r:id="rId16"/>
    <p:sldId id="285" r:id="rId17"/>
    <p:sldId id="286" r:id="rId18"/>
    <p:sldId id="287" r:id="rId19"/>
    <p:sldId id="283" r:id="rId20"/>
    <p:sldId id="284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51" r:id="rId35"/>
    <p:sldId id="312" r:id="rId36"/>
    <p:sldId id="313" r:id="rId37"/>
    <p:sldId id="314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7" r:id="rId51"/>
    <p:sldId id="328" r:id="rId52"/>
    <p:sldId id="329" r:id="rId53"/>
    <p:sldId id="330" r:id="rId54"/>
    <p:sldId id="331" r:id="rId55"/>
    <p:sldId id="332" r:id="rId56"/>
    <p:sldId id="333" r:id="rId57"/>
    <p:sldId id="334" r:id="rId58"/>
    <p:sldId id="335" r:id="rId59"/>
    <p:sldId id="337" r:id="rId60"/>
    <p:sldId id="338" r:id="rId61"/>
    <p:sldId id="339" r:id="rId62"/>
    <p:sldId id="345" r:id="rId63"/>
    <p:sldId id="346" r:id="rId64"/>
    <p:sldId id="350" r:id="rId65"/>
    <p:sldId id="336" r:id="rId66"/>
    <p:sldId id="342" r:id="rId67"/>
    <p:sldId id="340" r:id="rId68"/>
    <p:sldId id="343" r:id="rId69"/>
    <p:sldId id="344" r:id="rId70"/>
    <p:sldId id="348" r:id="rId71"/>
    <p:sldId id="349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83B65-360A-4255-86A8-F5F0EC8BD851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1B028C-CC39-4C8F-94CA-23A6E5777D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B028C-CC39-4C8F-94CA-23A6E5777D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hopes.stanford.edu/basics/braintut/brain.swf" TargetMode="External"/><Relationship Id="rId2" Type="http://schemas.openxmlformats.org/officeDocument/2006/relationships/hyperlink" Target="http://hopes.stanford.edu/basics/braintut/ab7.html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Psihosociologia</a:t>
            </a:r>
            <a:r>
              <a:rPr lang="en-US" dirty="0" smtClean="0"/>
              <a:t> </a:t>
            </a:r>
            <a:r>
              <a:rPr lang="en-US" dirty="0" err="1" smtClean="0"/>
              <a:t>mediului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tehnici</a:t>
            </a:r>
            <a:r>
              <a:rPr lang="en-US" dirty="0" smtClean="0"/>
              <a:t> de </a:t>
            </a:r>
            <a:r>
              <a:rPr lang="en-US" dirty="0" err="1" smtClean="0"/>
              <a:t>ancheta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Partea</a:t>
            </a:r>
            <a:r>
              <a:rPr lang="en-US" dirty="0" smtClean="0"/>
              <a:t> 1- </a:t>
            </a:r>
            <a:r>
              <a:rPr lang="en-US" dirty="0" err="1" smtClean="0"/>
              <a:t>introducere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85800"/>
            <a:ext cx="6705600" cy="557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172200" cy="6889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4050" y="1295400"/>
            <a:ext cx="34099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52400"/>
            <a:ext cx="6612467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534400" cy="680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229600" cy="6309360"/>
          </a:xfrm>
        </p:spPr>
        <p:txBody>
          <a:bodyPr>
            <a:normAutofit fontScale="92500" lnSpcReduction="20000"/>
          </a:bodyPr>
          <a:lstStyle/>
          <a:p>
            <a:r>
              <a:rPr lang="en-US" b="1" i="1" dirty="0" err="1" smtClean="0"/>
              <a:t>Telencephalon</a:t>
            </a:r>
            <a:r>
              <a:rPr lang="en-US" dirty="0" smtClean="0"/>
              <a:t> (Forebrain):</a:t>
            </a:r>
          </a:p>
          <a:p>
            <a:r>
              <a:rPr lang="en-US" dirty="0" smtClean="0"/>
              <a:t>Cerebral cortex</a:t>
            </a:r>
            <a:br>
              <a:rPr lang="en-US" dirty="0" smtClean="0"/>
            </a:br>
            <a:r>
              <a:rPr lang="en-US" dirty="0" smtClean="0"/>
              <a:t>Basal ganglia </a:t>
            </a:r>
            <a:br>
              <a:rPr lang="en-US" dirty="0" smtClean="0"/>
            </a:br>
            <a:r>
              <a:rPr lang="en-US" dirty="0" smtClean="0"/>
              <a:t>Olfactory cortex </a:t>
            </a:r>
            <a:br>
              <a:rPr lang="en-US" dirty="0" smtClean="0"/>
            </a:br>
            <a:r>
              <a:rPr lang="en-US" dirty="0" smtClean="0"/>
              <a:t>Septum </a:t>
            </a:r>
            <a:br>
              <a:rPr lang="en-US" dirty="0" smtClean="0"/>
            </a:br>
            <a:r>
              <a:rPr lang="en-US" dirty="0" smtClean="0"/>
              <a:t>Anterior </a:t>
            </a:r>
            <a:r>
              <a:rPr lang="en-US" dirty="0" err="1" smtClean="0"/>
              <a:t>commissure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Fornix </a:t>
            </a:r>
            <a:br>
              <a:rPr lang="en-US" dirty="0" smtClean="0"/>
            </a:br>
            <a:r>
              <a:rPr lang="en-US" dirty="0" err="1" smtClean="0"/>
              <a:t>Subfornical</a:t>
            </a:r>
            <a:r>
              <a:rPr lang="en-US" dirty="0" smtClean="0"/>
              <a:t> organ </a:t>
            </a:r>
            <a:br>
              <a:rPr lang="en-US" dirty="0" smtClean="0"/>
            </a:br>
            <a:r>
              <a:rPr lang="en-US" dirty="0" smtClean="0"/>
              <a:t>Corpus </a:t>
            </a:r>
            <a:r>
              <a:rPr lang="en-US" dirty="0" err="1" smtClean="0"/>
              <a:t>Callosum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Basal forebrain </a:t>
            </a:r>
            <a:br>
              <a:rPr lang="en-US" dirty="0" smtClean="0"/>
            </a:br>
            <a:r>
              <a:rPr lang="en-US" dirty="0" smtClean="0"/>
              <a:t>Olfactory tubercle </a:t>
            </a:r>
            <a:br>
              <a:rPr lang="en-US" dirty="0" smtClean="0"/>
            </a:br>
            <a:r>
              <a:rPr lang="en-US" dirty="0" smtClean="0"/>
              <a:t>Olfactory cortex </a:t>
            </a:r>
            <a:br>
              <a:rPr lang="en-US" dirty="0" smtClean="0"/>
            </a:br>
            <a:r>
              <a:rPr lang="en-US" dirty="0" smtClean="0"/>
              <a:t>Hippocampus Caudate nucleus</a:t>
            </a:r>
            <a:br>
              <a:rPr lang="en-US" dirty="0" smtClean="0"/>
            </a:br>
            <a:r>
              <a:rPr lang="en-US" dirty="0" err="1" smtClean="0"/>
              <a:t>Putamen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Globus</a:t>
            </a:r>
            <a:r>
              <a:rPr lang="en-US" dirty="0" smtClean="0"/>
              <a:t> </a:t>
            </a:r>
            <a:r>
              <a:rPr lang="en-US" dirty="0" err="1" smtClean="0"/>
              <a:t>pallidus</a:t>
            </a:r>
            <a:r>
              <a:rPr lang="en-US" dirty="0" smtClean="0"/>
              <a:t> (internal &amp; external) </a:t>
            </a:r>
            <a:br>
              <a:rPr lang="en-US" dirty="0" smtClean="0"/>
            </a:br>
            <a:r>
              <a:rPr lang="en-US" dirty="0" smtClean="0"/>
              <a:t>Ventral striatum </a:t>
            </a:r>
            <a:br>
              <a:rPr lang="en-US" dirty="0" smtClean="0"/>
            </a:br>
            <a:r>
              <a:rPr lang="en-US" dirty="0" err="1" smtClean="0"/>
              <a:t>Claustrum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Amygdalar</a:t>
            </a:r>
            <a:r>
              <a:rPr lang="en-US" dirty="0" smtClean="0"/>
              <a:t> complex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001000" cy="8534400"/>
          </a:xfrm>
        </p:spPr>
        <p:txBody>
          <a:bodyPr>
            <a:normAutofit fontScale="62500" lnSpcReduction="20000"/>
          </a:bodyPr>
          <a:lstStyle/>
          <a:p>
            <a:r>
              <a:rPr lang="en-US" b="1" i="1" dirty="0" smtClean="0"/>
              <a:t>Diencephalon</a:t>
            </a:r>
            <a:r>
              <a:rPr lang="en-US" dirty="0" smtClean="0"/>
              <a:t>: </a:t>
            </a:r>
          </a:p>
          <a:p>
            <a:r>
              <a:rPr lang="en-US" dirty="0" smtClean="0"/>
              <a:t>Thalamus </a:t>
            </a:r>
            <a:br>
              <a:rPr lang="en-US" dirty="0" smtClean="0"/>
            </a:br>
            <a:r>
              <a:rPr lang="en-US" dirty="0" smtClean="0"/>
              <a:t>Hypothalamus </a:t>
            </a:r>
            <a:br>
              <a:rPr lang="en-US" dirty="0" smtClean="0"/>
            </a:br>
            <a:r>
              <a:rPr lang="en-US" dirty="0" smtClean="0"/>
              <a:t>Pituitary </a:t>
            </a:r>
            <a:br>
              <a:rPr lang="en-US" dirty="0" smtClean="0"/>
            </a:br>
            <a:r>
              <a:rPr lang="en-US" dirty="0" err="1" smtClean="0"/>
              <a:t>Epithalamus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Pineal body </a:t>
            </a:r>
            <a:br>
              <a:rPr lang="en-US" dirty="0" smtClean="0"/>
            </a:br>
            <a:r>
              <a:rPr lang="en-US" dirty="0" smtClean="0"/>
              <a:t>Red nucleus </a:t>
            </a:r>
            <a:br>
              <a:rPr lang="en-US" dirty="0" smtClean="0"/>
            </a:br>
            <a:r>
              <a:rPr lang="en-US" dirty="0" err="1" smtClean="0"/>
              <a:t>Subthalamus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Substantia</a:t>
            </a:r>
            <a:r>
              <a:rPr lang="en-US" dirty="0" smtClean="0"/>
              <a:t> </a:t>
            </a:r>
            <a:r>
              <a:rPr lang="en-US" dirty="0" err="1" smtClean="0"/>
              <a:t>nigra</a:t>
            </a:r>
            <a:endParaRPr lang="en-US" dirty="0" smtClean="0"/>
          </a:p>
          <a:p>
            <a:endParaRPr lang="en-US" dirty="0" smtClean="0"/>
          </a:p>
          <a:p>
            <a:r>
              <a:rPr lang="en-US" b="1" i="1" dirty="0" err="1" smtClean="0"/>
              <a:t>Mesencephalon</a:t>
            </a:r>
            <a:r>
              <a:rPr lang="en-US" dirty="0" smtClean="0"/>
              <a:t> (Midbrain): </a:t>
            </a:r>
          </a:p>
          <a:p>
            <a:r>
              <a:rPr lang="en-US" dirty="0" err="1" smtClean="0"/>
              <a:t>Tectum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Superior </a:t>
            </a:r>
            <a:r>
              <a:rPr lang="en-US" dirty="0" err="1" smtClean="0"/>
              <a:t>colliculus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Inferior </a:t>
            </a:r>
            <a:r>
              <a:rPr lang="en-US" dirty="0" err="1" smtClean="0"/>
              <a:t>Colliculus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Periaquaductal</a:t>
            </a:r>
            <a:r>
              <a:rPr lang="en-US" dirty="0" smtClean="0"/>
              <a:t> nuclei </a:t>
            </a:r>
            <a:br>
              <a:rPr lang="en-US" dirty="0" smtClean="0"/>
            </a:br>
            <a:r>
              <a:rPr lang="en-US" dirty="0" smtClean="0"/>
              <a:t>Posterior </a:t>
            </a:r>
            <a:r>
              <a:rPr lang="en-US" dirty="0" err="1" smtClean="0"/>
              <a:t>commissure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Superior olive </a:t>
            </a:r>
            <a:br>
              <a:rPr lang="en-US" dirty="0" smtClean="0"/>
            </a:br>
            <a:r>
              <a:rPr lang="en-US" dirty="0" smtClean="0"/>
              <a:t>Inferior olive</a:t>
            </a:r>
          </a:p>
          <a:p>
            <a:endParaRPr lang="en-US" dirty="0" smtClean="0"/>
          </a:p>
          <a:p>
            <a:r>
              <a:rPr lang="en-US" b="1" i="1" dirty="0" err="1" smtClean="0"/>
              <a:t>Metencephalon</a:t>
            </a:r>
            <a:r>
              <a:rPr lang="en-US" dirty="0" smtClean="0"/>
              <a:t> (Hindbrain): </a:t>
            </a:r>
          </a:p>
          <a:p>
            <a:r>
              <a:rPr lang="en-US" dirty="0" smtClean="0"/>
              <a:t>Pons </a:t>
            </a:r>
            <a:br>
              <a:rPr lang="en-US" dirty="0" smtClean="0"/>
            </a:br>
            <a:r>
              <a:rPr lang="en-US" dirty="0" smtClean="0"/>
              <a:t>Cerebellum (basal </a:t>
            </a:r>
            <a:r>
              <a:rPr lang="en-US" dirty="0" err="1" smtClean="0"/>
              <a:t>cerebellar</a:t>
            </a:r>
            <a:r>
              <a:rPr lang="en-US" dirty="0" smtClean="0"/>
              <a:t> nuclei, </a:t>
            </a:r>
            <a:r>
              <a:rPr lang="en-US" dirty="0" err="1" smtClean="0"/>
              <a:t>cerebellar</a:t>
            </a:r>
            <a:r>
              <a:rPr lang="en-US" dirty="0" smtClean="0"/>
              <a:t> cortex; convoluted into lobes, lobules and folia) </a:t>
            </a:r>
          </a:p>
          <a:p>
            <a:endParaRPr lang="en-US" dirty="0" smtClean="0"/>
          </a:p>
          <a:p>
            <a:r>
              <a:rPr lang="en-US" b="1" i="1" dirty="0" err="1" smtClean="0"/>
              <a:t>Myelencephalon</a:t>
            </a:r>
            <a:r>
              <a:rPr lang="en-US" dirty="0" smtClean="0"/>
              <a:t> (Brainstem, medulla):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Basic Brain nuclei and fiber tracts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5400" y="0"/>
            <a:ext cx="5257800" cy="6719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427732"/>
            <a:ext cx="5181600" cy="443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514600"/>
            <a:ext cx="40957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0"/>
            <a:ext cx="2131761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295400"/>
            <a:ext cx="6801726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658449"/>
            <a:ext cx="4953000" cy="419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2450" y="0"/>
            <a:ext cx="47815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828800" cy="282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37338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Relatii</a:t>
            </a:r>
            <a:r>
              <a:rPr lang="en-US" dirty="0" smtClean="0"/>
              <a:t> </a:t>
            </a:r>
            <a:r>
              <a:rPr lang="en-US" dirty="0" err="1" smtClean="0"/>
              <a:t>epistemiologice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Psihologia</a:t>
            </a:r>
            <a:endParaRPr lang="en-US" dirty="0" smtClean="0"/>
          </a:p>
          <a:p>
            <a:r>
              <a:rPr lang="en-US" dirty="0" err="1" smtClean="0"/>
              <a:t>Sociologia</a:t>
            </a:r>
            <a:endParaRPr lang="en-US" dirty="0" smtClean="0"/>
          </a:p>
          <a:p>
            <a:r>
              <a:rPr lang="en-US" dirty="0" err="1" smtClean="0"/>
              <a:t>Antropologia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Termeni</a:t>
            </a:r>
            <a:r>
              <a:rPr lang="en-US" dirty="0" smtClean="0"/>
              <a:t> </a:t>
            </a:r>
            <a:r>
              <a:rPr lang="en-US" dirty="0" err="1" smtClean="0"/>
              <a:t>alternativi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sociala</a:t>
            </a:r>
            <a:endParaRPr lang="en-US" dirty="0" smtClean="0"/>
          </a:p>
          <a:p>
            <a:r>
              <a:rPr lang="en-US" dirty="0" err="1" smtClean="0"/>
              <a:t>Psihosociologia</a:t>
            </a:r>
            <a:endParaRPr lang="en-US" dirty="0" smtClean="0"/>
          </a:p>
          <a:p>
            <a:r>
              <a:rPr lang="en-US" dirty="0" err="1" smtClean="0"/>
              <a:t>Sociopsihologia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0"/>
            <a:ext cx="8258097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Structurile</a:t>
            </a:r>
            <a:r>
              <a:rPr lang="en-US" dirty="0" smtClean="0"/>
              <a:t> </a:t>
            </a:r>
            <a:r>
              <a:rPr lang="en-US" dirty="0" err="1" smtClean="0"/>
              <a:t>creierului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6553200" cy="546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76400"/>
            <a:ext cx="621234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6400800" cy="533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6248400" cy="521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6248400" cy="521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6400800" cy="533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47800"/>
            <a:ext cx="6553200" cy="546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23999"/>
            <a:ext cx="6324600" cy="527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47799"/>
            <a:ext cx="6477000" cy="5402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PSIHOLOGIA, SOCIOLOGIA </a:t>
            </a:r>
            <a:r>
              <a:rPr lang="en-US" dirty="0" err="1" smtClean="0"/>
              <a:t>si</a:t>
            </a:r>
            <a:r>
              <a:rPr lang="en-US" dirty="0" smtClean="0"/>
              <a:t> discipline </a:t>
            </a:r>
            <a:r>
              <a:rPr lang="en-US" dirty="0" err="1" smtClean="0"/>
              <a:t>corelate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Fiziologia</a:t>
            </a:r>
            <a:r>
              <a:rPr lang="en-US" dirty="0" smtClean="0"/>
              <a:t>; </a:t>
            </a:r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biologica</a:t>
            </a:r>
            <a:r>
              <a:rPr lang="en-US" dirty="0" smtClean="0"/>
              <a:t>, </a:t>
            </a:r>
            <a:r>
              <a:rPr lang="en-US" dirty="0" err="1" smtClean="0"/>
              <a:t>Psihobiologia</a:t>
            </a:r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Etologia</a:t>
            </a:r>
            <a:r>
              <a:rPr lang="en-US" dirty="0" smtClean="0"/>
              <a:t>; </a:t>
            </a:r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animala</a:t>
            </a:r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Evolutionismul</a:t>
            </a:r>
            <a:r>
              <a:rPr lang="en-US" dirty="0" smtClean="0"/>
              <a:t>; </a:t>
            </a:r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evolutionista</a:t>
            </a:r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Psihiatria</a:t>
            </a:r>
            <a:r>
              <a:rPr lang="en-US" dirty="0" smtClean="0"/>
              <a:t>; </a:t>
            </a:r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somatica</a:t>
            </a:r>
            <a:r>
              <a:rPr lang="en-US" dirty="0" smtClean="0"/>
              <a:t>; </a:t>
            </a:r>
            <a:r>
              <a:rPr lang="en-US" dirty="0" err="1" smtClean="0"/>
              <a:t>psihosomatica</a:t>
            </a:r>
            <a:r>
              <a:rPr lang="en-US" dirty="0" smtClean="0"/>
              <a:t>; </a:t>
            </a:r>
            <a:r>
              <a:rPr lang="en-US" dirty="0" err="1" smtClean="0"/>
              <a:t>Neurologia</a:t>
            </a:r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, </a:t>
            </a:r>
            <a:r>
              <a:rPr lang="en-US" dirty="0" err="1" smtClean="0"/>
              <a:t>Sociologia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Filozofia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6400800" cy="533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47800"/>
            <a:ext cx="6553200" cy="546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6400800" cy="533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http://hopes.stanford.edu/basics/braintut/ab7.html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http://hopes.stanford.edu/basics/braintut/brain.swf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224772"/>
            <a:ext cx="3867150" cy="3744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219200" y="0"/>
            <a:ext cx="12435840" cy="77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38200" y="0"/>
            <a:ext cx="11826240" cy="73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143000" y="0"/>
            <a:ext cx="12070080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948160" cy="74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70432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Ramurile</a:t>
            </a:r>
            <a:r>
              <a:rPr lang="en-US" dirty="0" smtClean="0"/>
              <a:t> </a:t>
            </a:r>
            <a:r>
              <a:rPr lang="en-US" dirty="0" err="1" smtClean="0"/>
              <a:t>psihologiei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generala</a:t>
            </a:r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personalitatii</a:t>
            </a:r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sociala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animala</a:t>
            </a:r>
            <a:r>
              <a:rPr lang="en-US" dirty="0" smtClean="0"/>
              <a:t> – </a:t>
            </a:r>
            <a:r>
              <a:rPr lang="en-US" dirty="0" err="1" smtClean="0"/>
              <a:t>etologia</a:t>
            </a:r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diferentiata</a:t>
            </a:r>
            <a:endParaRPr lang="en-US" dirty="0" smtClean="0"/>
          </a:p>
          <a:p>
            <a:r>
              <a:rPr lang="en-US" dirty="0" err="1" smtClean="0"/>
              <a:t>Psihosexologia</a:t>
            </a:r>
            <a:endParaRPr lang="en-US" dirty="0" smtClean="0"/>
          </a:p>
          <a:p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mediului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33856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948160" cy="74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382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70432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9906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33856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2070080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46048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Lucrari</a:t>
            </a:r>
            <a:r>
              <a:rPr lang="en-US" dirty="0" smtClean="0"/>
              <a:t> </a:t>
            </a:r>
            <a:r>
              <a:rPr lang="en-US" dirty="0" err="1" smtClean="0"/>
              <a:t>psihologice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Lucrari</a:t>
            </a:r>
            <a:r>
              <a:rPr lang="en-US" dirty="0" smtClean="0"/>
              <a:t> </a:t>
            </a:r>
            <a:r>
              <a:rPr lang="en-US" dirty="0" err="1" smtClean="0"/>
              <a:t>profesionale</a:t>
            </a:r>
            <a:r>
              <a:rPr lang="en-US" dirty="0" smtClean="0"/>
              <a:t> – </a:t>
            </a:r>
            <a:r>
              <a:rPr lang="en-US" dirty="0" err="1" smtClean="0"/>
              <a:t>tratate</a:t>
            </a:r>
            <a:r>
              <a:rPr lang="en-US" dirty="0" smtClean="0"/>
              <a:t>, </a:t>
            </a:r>
            <a:r>
              <a:rPr lang="en-US" dirty="0" err="1" smtClean="0"/>
              <a:t>monografii</a:t>
            </a:r>
            <a:r>
              <a:rPr lang="en-US" dirty="0" smtClean="0"/>
              <a:t>, </a:t>
            </a:r>
            <a:r>
              <a:rPr lang="en-US" dirty="0" err="1" smtClean="0"/>
              <a:t>articole</a:t>
            </a:r>
            <a:r>
              <a:rPr lang="en-US" dirty="0" smtClean="0"/>
              <a:t> de </a:t>
            </a:r>
            <a:r>
              <a:rPr lang="en-US" dirty="0" err="1" smtClean="0"/>
              <a:t>revista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Lucrari</a:t>
            </a:r>
            <a:r>
              <a:rPr lang="en-US" dirty="0" smtClean="0"/>
              <a:t> de </a:t>
            </a:r>
            <a:r>
              <a:rPr lang="en-US" dirty="0" err="1" smtClean="0"/>
              <a:t>popularizare</a:t>
            </a:r>
            <a:r>
              <a:rPr lang="en-US" dirty="0" smtClean="0"/>
              <a:t> (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dezvoltare</a:t>
            </a:r>
            <a:r>
              <a:rPr lang="en-US" dirty="0" smtClean="0"/>
              <a:t> </a:t>
            </a:r>
            <a:r>
              <a:rPr lang="en-US" dirty="0" err="1" smtClean="0"/>
              <a:t>personala</a:t>
            </a:r>
            <a:r>
              <a:rPr lang="en-US" dirty="0" smtClean="0"/>
              <a:t> / </a:t>
            </a:r>
            <a:r>
              <a:rPr lang="en-US" dirty="0" err="1" smtClean="0"/>
              <a:t>autoeducare</a:t>
            </a:r>
            <a:r>
              <a:rPr lang="en-US" dirty="0" smtClean="0"/>
              <a:t> – </a:t>
            </a:r>
            <a:r>
              <a:rPr lang="en-US" dirty="0" err="1" smtClean="0"/>
              <a:t>scrise</a:t>
            </a:r>
            <a:r>
              <a:rPr lang="en-US" dirty="0" smtClean="0"/>
              <a:t> de </a:t>
            </a:r>
            <a:r>
              <a:rPr lang="en-US" dirty="0" err="1" smtClean="0"/>
              <a:t>profesionisti</a:t>
            </a:r>
            <a:r>
              <a:rPr lang="en-US" dirty="0" smtClean="0"/>
              <a:t> </a:t>
            </a:r>
            <a:r>
              <a:rPr lang="en-US" dirty="0" err="1" smtClean="0"/>
              <a:t>dar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de </a:t>
            </a:r>
            <a:r>
              <a:rPr lang="en-US" dirty="0" err="1" smtClean="0"/>
              <a:t>catre</a:t>
            </a:r>
            <a:r>
              <a:rPr lang="en-US" dirty="0" smtClean="0"/>
              <a:t> </a:t>
            </a:r>
            <a:r>
              <a:rPr lang="en-US" dirty="0" err="1" smtClean="0"/>
              <a:t>amatori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err="1" smtClean="0"/>
              <a:t>Lucrari</a:t>
            </a:r>
            <a:r>
              <a:rPr lang="en-US" dirty="0" smtClean="0"/>
              <a:t> </a:t>
            </a:r>
            <a:r>
              <a:rPr lang="en-US" dirty="0" err="1" smtClean="0"/>
              <a:t>literare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filme</a:t>
            </a:r>
            <a:r>
              <a:rPr lang="en-US" dirty="0" smtClean="0"/>
              <a:t> cu </a:t>
            </a:r>
            <a:r>
              <a:rPr lang="en-US" dirty="0" err="1" smtClean="0"/>
              <a:t>caracter</a:t>
            </a:r>
            <a:r>
              <a:rPr lang="en-US" dirty="0" smtClean="0"/>
              <a:t> </a:t>
            </a:r>
            <a:r>
              <a:rPr lang="en-US" dirty="0" err="1" smtClean="0"/>
              <a:t>psihologic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-228600"/>
            <a:ext cx="11948160" cy="74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826240" cy="73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-228600"/>
            <a:ext cx="11826240" cy="73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70432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70432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382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Curente</a:t>
            </a:r>
            <a:r>
              <a:rPr lang="en-US" dirty="0" smtClean="0"/>
              <a:t> </a:t>
            </a:r>
            <a:r>
              <a:rPr lang="en-US" dirty="0" err="1" smtClean="0"/>
              <a:t>clasice</a:t>
            </a:r>
            <a:r>
              <a:rPr lang="en-US" dirty="0" smtClean="0"/>
              <a:t> in </a:t>
            </a:r>
            <a:r>
              <a:rPr lang="en-US" dirty="0" err="1" smtClean="0"/>
              <a:t>psihologie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Psihanaliza</a:t>
            </a:r>
            <a:r>
              <a:rPr lang="en-US" dirty="0" smtClean="0"/>
              <a:t> (Freud)</a:t>
            </a:r>
          </a:p>
          <a:p>
            <a:r>
              <a:rPr lang="en-US" dirty="0" err="1" smtClean="0"/>
              <a:t>Behaviourismul</a:t>
            </a:r>
            <a:r>
              <a:rPr lang="en-US" dirty="0" smtClean="0"/>
              <a:t> (</a:t>
            </a:r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comportamentala</a:t>
            </a:r>
            <a:r>
              <a:rPr lang="en-US" dirty="0" smtClean="0"/>
              <a:t> – Watson; </a:t>
            </a:r>
            <a:r>
              <a:rPr lang="en-US" dirty="0" err="1" smtClean="0"/>
              <a:t>filozofia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John Locke)</a:t>
            </a:r>
          </a:p>
          <a:p>
            <a:r>
              <a:rPr lang="en-US" dirty="0" err="1" smtClean="0"/>
              <a:t>Cognitivismul</a:t>
            </a:r>
            <a:r>
              <a:rPr lang="en-US" dirty="0" smtClean="0"/>
              <a:t> (</a:t>
            </a:r>
            <a:r>
              <a:rPr lang="en-US" dirty="0" err="1" smtClean="0"/>
              <a:t>psihologia</a:t>
            </a:r>
            <a:r>
              <a:rPr lang="en-US" dirty="0" smtClean="0"/>
              <a:t> </a:t>
            </a:r>
            <a:r>
              <a:rPr lang="en-US" dirty="0" err="1" smtClean="0"/>
              <a:t>cognitiva</a:t>
            </a:r>
            <a:r>
              <a:rPr lang="en-US" dirty="0" smtClean="0"/>
              <a:t> - Noam Chomsky)</a:t>
            </a:r>
          </a:p>
          <a:p>
            <a:r>
              <a:rPr lang="en-US" dirty="0" err="1" smtClean="0"/>
              <a:t>Gestaltismul</a:t>
            </a:r>
            <a:r>
              <a:rPr lang="en-US" dirty="0" smtClean="0"/>
              <a:t> (Max Wertheimer; </a:t>
            </a:r>
            <a:r>
              <a:rPr lang="en-US" dirty="0" err="1" smtClean="0"/>
              <a:t>filozofia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</a:t>
            </a:r>
            <a:r>
              <a:rPr lang="en-US" dirty="0" err="1" smtClean="0"/>
              <a:t>Emm</a:t>
            </a:r>
            <a:r>
              <a:rPr lang="en-US" dirty="0" smtClean="0"/>
              <a:t>. Kant)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70432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0" y="0"/>
            <a:ext cx="1170432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39220" y="1600200"/>
            <a:ext cx="526556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neurotransmitatori</a:t>
            </a:r>
            <a:endParaRPr lang="en-US" dirty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81400" y="4321401"/>
            <a:ext cx="2971800" cy="253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371600"/>
            <a:ext cx="381258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9200"/>
            <a:ext cx="39433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8400" y="3429000"/>
            <a:ext cx="2486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114799"/>
            <a:ext cx="3581400" cy="162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15565"/>
            <a:ext cx="8229600" cy="467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38200" y="0"/>
            <a:ext cx="115824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826240" cy="73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70432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066800" y="0"/>
            <a:ext cx="1170432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Structura</a:t>
            </a:r>
            <a:r>
              <a:rPr lang="en-US" dirty="0" smtClean="0"/>
              <a:t> </a:t>
            </a:r>
            <a:r>
              <a:rPr lang="en-US" dirty="0" err="1" smtClean="0"/>
              <a:t>sistemului</a:t>
            </a:r>
            <a:r>
              <a:rPr lang="en-US" dirty="0" smtClean="0"/>
              <a:t> </a:t>
            </a:r>
            <a:r>
              <a:rPr lang="en-US" dirty="0" err="1" smtClean="0"/>
              <a:t>nervos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30787" y="1600200"/>
            <a:ext cx="568242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05000"/>
            <a:ext cx="79343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95400"/>
            <a:ext cx="8001000" cy="544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1999" y="1447800"/>
            <a:ext cx="77807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33425"/>
            <a:ext cx="68580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782</TotalTime>
  <Words>174</Words>
  <Application>Microsoft Office PowerPoint</Application>
  <PresentationFormat>On-screen Show (4:3)</PresentationFormat>
  <Paragraphs>61</Paragraphs>
  <Slides>71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2" baseType="lpstr">
      <vt:lpstr>Apex</vt:lpstr>
      <vt:lpstr>Psihosociologia mediului si  tehnici de ancheta</vt:lpstr>
      <vt:lpstr>Relatii epistemiologice</vt:lpstr>
      <vt:lpstr>PSIHOLOGIA, SOCIOLOGIA si discipline corelate</vt:lpstr>
      <vt:lpstr>Ramurile psihologiei</vt:lpstr>
      <vt:lpstr>Lucrari psihologice</vt:lpstr>
      <vt:lpstr>Curente clasice in psihologie</vt:lpstr>
      <vt:lpstr>Structura sistemului nervos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Structurile creierului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neurotransmitatori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Psihosociologia mediului si  tehnici de ancheta</dc:title>
  <dc:creator/>
  <cp:lastModifiedBy>sabin</cp:lastModifiedBy>
  <cp:revision>81</cp:revision>
  <dcterms:created xsi:type="dcterms:W3CDTF">2006-08-16T00:00:00Z</dcterms:created>
  <dcterms:modified xsi:type="dcterms:W3CDTF">2010-03-01T10:05:00Z</dcterms:modified>
</cp:coreProperties>
</file>