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64"/>
  </p:notesMasterIdLst>
  <p:sldIdLst>
    <p:sldId id="256" r:id="rId2"/>
    <p:sldId id="257" r:id="rId3"/>
    <p:sldId id="271" r:id="rId4"/>
    <p:sldId id="272" r:id="rId5"/>
    <p:sldId id="273" r:id="rId6"/>
    <p:sldId id="274" r:id="rId7"/>
    <p:sldId id="275" r:id="rId8"/>
    <p:sldId id="276" r:id="rId9"/>
    <p:sldId id="277" r:id="rId10"/>
    <p:sldId id="278" r:id="rId11"/>
    <p:sldId id="378" r:id="rId12"/>
    <p:sldId id="379" r:id="rId13"/>
    <p:sldId id="279" r:id="rId14"/>
    <p:sldId id="368" r:id="rId15"/>
    <p:sldId id="369" r:id="rId16"/>
    <p:sldId id="370" r:id="rId17"/>
    <p:sldId id="372" r:id="rId18"/>
    <p:sldId id="374" r:id="rId19"/>
    <p:sldId id="373" r:id="rId20"/>
    <p:sldId id="280" r:id="rId21"/>
    <p:sldId id="281" r:id="rId22"/>
    <p:sldId id="376" r:id="rId23"/>
    <p:sldId id="287" r:id="rId24"/>
    <p:sldId id="375" r:id="rId25"/>
    <p:sldId id="285" r:id="rId26"/>
    <p:sldId id="377" r:id="rId27"/>
    <p:sldId id="286" r:id="rId28"/>
    <p:sldId id="282" r:id="rId29"/>
    <p:sldId id="283" r:id="rId30"/>
    <p:sldId id="284" r:id="rId31"/>
    <p:sldId id="288" r:id="rId32"/>
    <p:sldId id="296" r:id="rId33"/>
    <p:sldId id="297" r:id="rId34"/>
    <p:sldId id="289" r:id="rId35"/>
    <p:sldId id="298" r:id="rId36"/>
    <p:sldId id="290" r:id="rId37"/>
    <p:sldId id="294" r:id="rId38"/>
    <p:sldId id="291" r:id="rId39"/>
    <p:sldId id="292" r:id="rId40"/>
    <p:sldId id="293" r:id="rId41"/>
    <p:sldId id="295" r:id="rId42"/>
    <p:sldId id="381" r:id="rId43"/>
    <p:sldId id="258" r:id="rId44"/>
    <p:sldId id="299" r:id="rId45"/>
    <p:sldId id="300" r:id="rId46"/>
    <p:sldId id="259" r:id="rId47"/>
    <p:sldId id="301" r:id="rId48"/>
    <p:sldId id="302" r:id="rId49"/>
    <p:sldId id="303" r:id="rId50"/>
    <p:sldId id="304" r:id="rId51"/>
    <p:sldId id="305" r:id="rId52"/>
    <p:sldId id="308" r:id="rId53"/>
    <p:sldId id="306" r:id="rId54"/>
    <p:sldId id="307" r:id="rId55"/>
    <p:sldId id="309" r:id="rId56"/>
    <p:sldId id="310" r:id="rId57"/>
    <p:sldId id="260" r:id="rId58"/>
    <p:sldId id="311" r:id="rId59"/>
    <p:sldId id="312" r:id="rId60"/>
    <p:sldId id="313" r:id="rId61"/>
    <p:sldId id="314" r:id="rId62"/>
    <p:sldId id="261" r:id="rId63"/>
    <p:sldId id="315" r:id="rId64"/>
    <p:sldId id="316" r:id="rId65"/>
    <p:sldId id="317" r:id="rId66"/>
    <p:sldId id="329" r:id="rId67"/>
    <p:sldId id="330" r:id="rId68"/>
    <p:sldId id="328" r:id="rId69"/>
    <p:sldId id="331" r:id="rId70"/>
    <p:sldId id="320" r:id="rId71"/>
    <p:sldId id="333" r:id="rId72"/>
    <p:sldId id="334" r:id="rId73"/>
    <p:sldId id="335" r:id="rId74"/>
    <p:sldId id="336" r:id="rId75"/>
    <p:sldId id="337" r:id="rId76"/>
    <p:sldId id="338" r:id="rId77"/>
    <p:sldId id="332" r:id="rId78"/>
    <p:sldId id="319" r:id="rId79"/>
    <p:sldId id="339" r:id="rId80"/>
    <p:sldId id="340" r:id="rId81"/>
    <p:sldId id="341" r:id="rId82"/>
    <p:sldId id="342" r:id="rId83"/>
    <p:sldId id="343" r:id="rId84"/>
    <p:sldId id="344" r:id="rId85"/>
    <p:sldId id="345" r:id="rId86"/>
    <p:sldId id="321" r:id="rId87"/>
    <p:sldId id="322" r:id="rId88"/>
    <p:sldId id="323" r:id="rId89"/>
    <p:sldId id="347" r:id="rId90"/>
    <p:sldId id="346" r:id="rId91"/>
    <p:sldId id="367" r:id="rId92"/>
    <p:sldId id="324" r:id="rId93"/>
    <p:sldId id="348" r:id="rId94"/>
    <p:sldId id="349" r:id="rId95"/>
    <p:sldId id="325"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26" r:id="rId113"/>
    <p:sldId id="402" r:id="rId114"/>
    <p:sldId id="400" r:id="rId115"/>
    <p:sldId id="401" r:id="rId116"/>
    <p:sldId id="403" r:id="rId117"/>
    <p:sldId id="404" r:id="rId118"/>
    <p:sldId id="405" r:id="rId119"/>
    <p:sldId id="406" r:id="rId120"/>
    <p:sldId id="407" r:id="rId121"/>
    <p:sldId id="408" r:id="rId122"/>
    <p:sldId id="409" r:id="rId123"/>
    <p:sldId id="262" r:id="rId124"/>
    <p:sldId id="391" r:id="rId125"/>
    <p:sldId id="383" r:id="rId126"/>
    <p:sldId id="384" r:id="rId127"/>
    <p:sldId id="389" r:id="rId128"/>
    <p:sldId id="410" r:id="rId129"/>
    <p:sldId id="392" r:id="rId130"/>
    <p:sldId id="390" r:id="rId131"/>
    <p:sldId id="393" r:id="rId132"/>
    <p:sldId id="396" r:id="rId133"/>
    <p:sldId id="397" r:id="rId134"/>
    <p:sldId id="399" r:id="rId135"/>
    <p:sldId id="385" r:id="rId136"/>
    <p:sldId id="264" r:id="rId137"/>
    <p:sldId id="431" r:id="rId138"/>
    <p:sldId id="432" r:id="rId139"/>
    <p:sldId id="415" r:id="rId140"/>
    <p:sldId id="416" r:id="rId141"/>
    <p:sldId id="411" r:id="rId142"/>
    <p:sldId id="412" r:id="rId143"/>
    <p:sldId id="414" r:id="rId144"/>
    <p:sldId id="413" r:id="rId145"/>
    <p:sldId id="417" r:id="rId146"/>
    <p:sldId id="418" r:id="rId147"/>
    <p:sldId id="429" r:id="rId148"/>
    <p:sldId id="430" r:id="rId149"/>
    <p:sldId id="382" r:id="rId150"/>
    <p:sldId id="420" r:id="rId151"/>
    <p:sldId id="421" r:id="rId152"/>
    <p:sldId id="424" r:id="rId153"/>
    <p:sldId id="423" r:id="rId154"/>
    <p:sldId id="422" r:id="rId155"/>
    <p:sldId id="425" r:id="rId156"/>
    <p:sldId id="426" r:id="rId157"/>
    <p:sldId id="427" r:id="rId158"/>
    <p:sldId id="428" r:id="rId159"/>
    <p:sldId id="265" r:id="rId160"/>
    <p:sldId id="268" r:id="rId161"/>
    <p:sldId id="269" r:id="rId162"/>
    <p:sldId id="270" r:id="rId1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F7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11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8E3F2B-678F-487B-A740-D15448C1C240}" type="datetimeFigureOut">
              <a:rPr lang="en-US" smtClean="0"/>
              <a:pPr/>
              <a:t>4/26/2010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656F36-DCAF-4472-9BC5-3D799455EC7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656F36-DCAF-4472-9BC5-3D799455EC77}" type="slidenum">
              <a:rPr lang="en-US" smtClean="0"/>
              <a:pPr/>
              <a:t>76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DB505F0E-203B-4379-A434-B7960DDA0A44}" type="datetimeFigureOut">
              <a:rPr lang="en-US" smtClean="0"/>
              <a:pPr/>
              <a:t>4/26/2010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FED3430B-83C0-48E3-843F-5FFF2080844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505F0E-203B-4379-A434-B7960DDA0A44}" type="datetimeFigureOut">
              <a:rPr lang="en-US" smtClean="0"/>
              <a:pPr/>
              <a:t>4/26/2010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505F0E-203B-4379-A434-B7960DDA0A44}" type="datetimeFigureOut">
              <a:rPr lang="en-US" smtClean="0"/>
              <a:pPr/>
              <a:t>4/26/2010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F31E81C1-FE00-4FDA-88AA-35319EF9379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505F0E-203B-4379-A434-B7960DDA0A44}" type="datetimeFigureOut">
              <a:rPr lang="en-US" smtClean="0"/>
              <a:pPr/>
              <a:t>4/26/2010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B505F0E-203B-4379-A434-B7960DDA0A44}" type="datetimeFigureOut">
              <a:rPr lang="en-US" smtClean="0"/>
              <a:pPr/>
              <a:t>4/26/2010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FED3430B-83C0-48E3-843F-5FFF2080844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505F0E-203B-4379-A434-B7960DDA0A44}" type="datetimeFigureOut">
              <a:rPr lang="en-US" smtClean="0"/>
              <a:pPr/>
              <a:t>4/26/2010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B505F0E-203B-4379-A434-B7960DDA0A44}" type="datetimeFigureOut">
              <a:rPr lang="en-US" smtClean="0"/>
              <a:pPr/>
              <a:t>4/26/2010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B505F0E-203B-4379-A434-B7960DDA0A44}" type="datetimeFigureOut">
              <a:rPr lang="en-US" smtClean="0"/>
              <a:pPr/>
              <a:t>4/26/2010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505F0E-203B-4379-A434-B7960DDA0A44}" type="datetimeFigureOut">
              <a:rPr lang="en-US" smtClean="0"/>
              <a:pPr/>
              <a:t>4/26/2010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505F0E-203B-4379-A434-B7960DDA0A44}" type="datetimeFigureOut">
              <a:rPr lang="en-US" smtClean="0"/>
              <a:pPr/>
              <a:t>4/26/2010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B505F0E-203B-4379-A434-B7960DDA0A44}" type="datetimeFigureOut">
              <a:rPr lang="en-US" smtClean="0"/>
              <a:pPr/>
              <a:t>4/26/2010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D3430B-83C0-48E3-843F-5FFF2080844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B505F0E-203B-4379-A434-B7960DDA0A44}" type="datetimeFigureOut">
              <a:rPr lang="en-US" smtClean="0"/>
              <a:pPr/>
              <a:t>4/26/2010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ED3430B-83C0-48E3-843F-5FFF2080844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PSIHOSOCIOLOGIA MEDIULUI SI TEHNICI DE ANCHETA </a:t>
            </a:r>
            <a:endParaRPr lang="en-US" dirty="0"/>
          </a:p>
        </p:txBody>
      </p:sp>
      <p:sp>
        <p:nvSpPr>
          <p:cNvPr id="3" name="Subtitle 2"/>
          <p:cNvSpPr>
            <a:spLocks noGrp="1"/>
          </p:cNvSpPr>
          <p:nvPr>
            <p:ph type="subTitle" idx="1"/>
          </p:nvPr>
        </p:nvSpPr>
        <p:spPr/>
        <p:txBody>
          <a:bodyPr/>
          <a:lstStyle/>
          <a:p>
            <a:r>
              <a:rPr lang="en-US" dirty="0" smtClean="0"/>
              <a:t>PARTEA 2 – COMPONENTELE MODALE ALE VIETII PSIHICE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TIPURI DE SENZATII</a:t>
            </a:r>
            <a:endParaRPr lang="en-US" dirty="0"/>
          </a:p>
        </p:txBody>
      </p:sp>
      <p:sp>
        <p:nvSpPr>
          <p:cNvPr id="3" name="Content Placeholder 2"/>
          <p:cNvSpPr>
            <a:spLocks noGrp="1"/>
          </p:cNvSpPr>
          <p:nvPr>
            <p:ph idx="1"/>
          </p:nvPr>
        </p:nvSpPr>
        <p:spPr/>
        <p:txBody>
          <a:bodyPr/>
          <a:lstStyle/>
          <a:p>
            <a:r>
              <a:rPr lang="en-US" dirty="0" err="1" smtClean="0"/>
              <a:t>senzatiile</a:t>
            </a:r>
            <a:r>
              <a:rPr lang="en-US" dirty="0" smtClean="0"/>
              <a:t> </a:t>
            </a:r>
            <a:r>
              <a:rPr lang="en-US" dirty="0" err="1" smtClean="0"/>
              <a:t>externe</a:t>
            </a:r>
            <a:r>
              <a:rPr lang="en-US" dirty="0" smtClean="0"/>
              <a:t>  (tactile-</a:t>
            </a:r>
            <a:r>
              <a:rPr lang="en-US" dirty="0" err="1" smtClean="0"/>
              <a:t>termice</a:t>
            </a:r>
            <a:r>
              <a:rPr lang="en-US" dirty="0" smtClean="0"/>
              <a:t>, </a:t>
            </a:r>
            <a:r>
              <a:rPr lang="en-US" dirty="0" err="1" smtClean="0"/>
              <a:t>vizuale</a:t>
            </a:r>
            <a:r>
              <a:rPr lang="en-US" dirty="0" smtClean="0"/>
              <a:t>, </a:t>
            </a:r>
            <a:r>
              <a:rPr lang="en-US" dirty="0" err="1" smtClean="0"/>
              <a:t>auditive</a:t>
            </a:r>
            <a:r>
              <a:rPr lang="en-US" dirty="0" smtClean="0"/>
              <a:t>, gustative, </a:t>
            </a:r>
            <a:r>
              <a:rPr lang="en-US" dirty="0" err="1" smtClean="0"/>
              <a:t>olfactive</a:t>
            </a:r>
            <a:r>
              <a:rPr lang="en-US" dirty="0" smtClean="0"/>
              <a:t>, </a:t>
            </a:r>
            <a:r>
              <a:rPr lang="en-US" dirty="0" err="1" smtClean="0"/>
              <a:t>vestibulare</a:t>
            </a:r>
            <a:r>
              <a:rPr lang="en-US" dirty="0" smtClean="0"/>
              <a:t>)</a:t>
            </a:r>
          </a:p>
          <a:p>
            <a:r>
              <a:rPr lang="en-US" dirty="0" err="1" smtClean="0"/>
              <a:t>senzatiile</a:t>
            </a:r>
            <a:r>
              <a:rPr lang="en-US" dirty="0" smtClean="0"/>
              <a:t> interne (</a:t>
            </a:r>
            <a:r>
              <a:rPr lang="en-US" dirty="0" err="1" smtClean="0"/>
              <a:t>interoceptia</a:t>
            </a:r>
            <a:r>
              <a:rPr lang="en-US" dirty="0" smtClean="0"/>
              <a:t>)</a:t>
            </a:r>
            <a:endParaRPr 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lnSpcReduction="10000"/>
          </a:bodyPr>
          <a:lstStyle/>
          <a:p>
            <a:r>
              <a:rPr lang="ro-RO" dirty="0" smtClean="0"/>
              <a:t>FACTORI:</a:t>
            </a:r>
          </a:p>
          <a:p>
            <a:r>
              <a:rPr lang="ro-RO" dirty="0" smtClean="0"/>
              <a:t>anxietatea şi efectul “weapon focus”</a:t>
            </a:r>
          </a:p>
          <a:p>
            <a:endParaRPr lang="ro-RO" dirty="0" smtClean="0"/>
          </a:p>
          <a:p>
            <a:r>
              <a:rPr lang="ro-RO" dirty="0" smtClean="0"/>
              <a:t>totuşi efectul susţinut de către meta-analizele lui Deffenbacher, K.A., Bornstein, B.H., Penrod, S.D., McGorty, K. (2004) – A metanalytic review of the effects of high stress on eyewitness memory. </a:t>
            </a:r>
            <a:r>
              <a:rPr lang="ro-RO" i="1" dirty="0" smtClean="0"/>
              <a:t>Law and Human Behaviour, </a:t>
            </a:r>
            <a:r>
              <a:rPr lang="ro-RO" dirty="0" smtClean="0"/>
              <a:t>28: 687-706</a:t>
            </a:r>
          </a:p>
          <a:p>
            <a:r>
              <a:rPr lang="ro-RO" dirty="0" smtClean="0"/>
              <a:t>54% (anxietate redusă) – 42% (anxietate mare) la identificarea persoanei principale implicate în eveniment</a:t>
            </a:r>
          </a:p>
          <a:p>
            <a:r>
              <a:rPr lang="ro-RO" dirty="0" smtClean="0"/>
              <a:t>64% (anxietate redusă) – 52% (anxietate mare) la reproducerea corectă a detaliilor unui eveniment.</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92500" lnSpcReduction="10000"/>
          </a:bodyPr>
          <a:lstStyle/>
          <a:p>
            <a:r>
              <a:rPr lang="ro-RO" dirty="0" smtClean="0"/>
              <a:t>FACTORI:</a:t>
            </a:r>
          </a:p>
          <a:p>
            <a:r>
              <a:rPr lang="ro-RO" dirty="0" smtClean="0"/>
              <a:t>anxietatea şi efectul “weapon focus”</a:t>
            </a:r>
          </a:p>
          <a:p>
            <a:endParaRPr lang="ro-RO" dirty="0" smtClean="0"/>
          </a:p>
          <a:p>
            <a:r>
              <a:rPr lang="ro-RO" dirty="0" smtClean="0"/>
              <a:t>diferenţele de personalitate: </a:t>
            </a:r>
          </a:p>
          <a:p>
            <a:r>
              <a:rPr lang="ro-RO" dirty="0" smtClean="0"/>
              <a:t>Bothwell, R.K., Brigham, J.C., Pigott, M.A. (1987) – An exploratory study of personality differences in eyewitness testimony. </a:t>
            </a:r>
            <a:r>
              <a:rPr lang="ro-RO" i="1" dirty="0" smtClean="0"/>
              <a:t>Journal of Social Behaviour and Personality, </a:t>
            </a:r>
            <a:r>
              <a:rPr lang="ro-RO" dirty="0" smtClean="0"/>
              <a:t>2: 335-343.</a:t>
            </a:r>
          </a:p>
          <a:p>
            <a:r>
              <a:rPr lang="ro-RO" dirty="0" smtClean="0"/>
              <a:t>Testul a fost o comparaţie între “personalităţi normale” şi “personalităţi cu nivel ridicat de nevroză”</a:t>
            </a:r>
          </a:p>
          <a:p>
            <a:r>
              <a:rPr lang="ro-RO" dirty="0" smtClean="0"/>
              <a:t>în caz de stress redus (68%-52% în favoarea celor cu grad înalt de nevroză în identificarea unui atentator)</a:t>
            </a:r>
          </a:p>
          <a:p>
            <a:r>
              <a:rPr lang="ro-RO" dirty="0" smtClean="0"/>
              <a:t>în caz de stress înalt (32%-75% în defavoarea celor cu grad înalt de nevroză)</a:t>
            </a:r>
          </a:p>
          <a:p>
            <a:endParaRPr lang="ro-RO" dirty="0" smtClean="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a:bodyPr>
          <a:lstStyle/>
          <a:p>
            <a:r>
              <a:rPr lang="ro-RO" dirty="0" smtClean="0"/>
              <a:t>FACTORI:</a:t>
            </a:r>
          </a:p>
          <a:p>
            <a:r>
              <a:rPr lang="ro-RO" dirty="0" smtClean="0"/>
              <a:t>anxietatea şi efectul “weapon focus”</a:t>
            </a:r>
          </a:p>
          <a:p>
            <a:endParaRPr lang="ro-RO" dirty="0" smtClean="0"/>
          </a:p>
          <a:p>
            <a:r>
              <a:rPr lang="ro-RO" dirty="0" smtClean="0"/>
              <a:t>diferenţele de personalitate: </a:t>
            </a:r>
          </a:p>
          <a:p>
            <a:r>
              <a:rPr lang="ro-RO" dirty="0" smtClean="0"/>
              <a:t>Peters, D.P. (1988) – Eyewitness memory in a natural setting in M.M. Grunenberg, P.E. Morris, R.N. Sykes (Eds.) </a:t>
            </a:r>
            <a:r>
              <a:rPr lang="ro-RO" i="1" dirty="0" smtClean="0"/>
              <a:t>Practical aspects of memory: Current research and issues. Vol. 1, Memory in everyday life, </a:t>
            </a:r>
            <a:r>
              <a:rPr lang="ro-RO" dirty="0" smtClean="0"/>
              <a:t>Chichester, UK, Wiley and Sons.</a:t>
            </a:r>
          </a:p>
          <a:p>
            <a:r>
              <a:rPr lang="ro-RO" dirty="0" smtClean="0"/>
              <a:t>60%-30% scorul în ce priveşte identificarea corectă a infirmierei în favoarea celor puţin anxioşi.</a:t>
            </a:r>
          </a:p>
          <a:p>
            <a:endParaRPr lang="ro-RO" dirty="0" smtClean="0"/>
          </a:p>
          <a:p>
            <a:endParaRPr lang="ro-RO" dirty="0" smtClean="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92500" lnSpcReduction="20000"/>
          </a:bodyPr>
          <a:lstStyle/>
          <a:p>
            <a:r>
              <a:rPr lang="ro-RO" dirty="0" smtClean="0"/>
              <a:t>FACTORI:</a:t>
            </a:r>
          </a:p>
          <a:p>
            <a:r>
              <a:rPr lang="ro-RO" dirty="0" smtClean="0"/>
              <a:t>anxietatea şi efectul “weapon focus”</a:t>
            </a:r>
          </a:p>
          <a:p>
            <a:endParaRPr lang="ro-RO" dirty="0" smtClean="0"/>
          </a:p>
          <a:p>
            <a:r>
              <a:rPr lang="ro-RO" dirty="0" smtClean="0"/>
              <a:t>contestări ale efectului estimat în condiţii de laborator privesc: condiţia de victima, responsabilitatea judiciară, condiţiile regizate, expunerea mai scurtă la condiţii/vizionarea persoanelor implicate</a:t>
            </a:r>
          </a:p>
          <a:p>
            <a:r>
              <a:rPr lang="ro-RO" dirty="0" smtClean="0"/>
              <a:t>verificări:</a:t>
            </a:r>
          </a:p>
          <a:p>
            <a:r>
              <a:rPr lang="ro-RO" dirty="0" smtClean="0"/>
              <a:t>Ihleback, C., Lave, T., Eilertsen, D.E., Magnussen, S. (2003) – Memory for a staged criminal event witnessed live and on video. </a:t>
            </a:r>
            <a:r>
              <a:rPr lang="ro-RO" i="1" dirty="0" smtClean="0"/>
              <a:t>Memory, </a:t>
            </a:r>
            <a:r>
              <a:rPr lang="ro-RO" dirty="0" smtClean="0"/>
              <a:t>11: 319-327.</a:t>
            </a:r>
          </a:p>
          <a:p>
            <a:r>
              <a:rPr lang="ro-RO" dirty="0" smtClean="0"/>
              <a:t>participanţii direct la eveniment au dat estimări mai puţin bune decât cei care au asistat la evenimentul filmat.</a:t>
            </a:r>
          </a:p>
          <a:p>
            <a:r>
              <a:rPr lang="ro-RO" dirty="0" smtClean="0"/>
              <a:t>alte studii au relevat faptul ca “eyewitness testimony effect” </a:t>
            </a:r>
            <a:r>
              <a:rPr lang="ro-RO" i="1" dirty="0" smtClean="0"/>
              <a:t>este subestimat </a:t>
            </a:r>
            <a:r>
              <a:rPr lang="ro-RO" dirty="0" smtClean="0"/>
              <a:t>de către cercetările de laborator.</a:t>
            </a:r>
          </a:p>
          <a:p>
            <a:endParaRPr lang="ro-RO" dirty="0" smtClean="0"/>
          </a:p>
          <a:p>
            <a:endParaRPr lang="ro-RO" dirty="0" smtClean="0"/>
          </a:p>
          <a:p>
            <a:endParaRPr lang="ro-RO" dirty="0" smtClean="0"/>
          </a:p>
          <a:p>
            <a:endParaRPr lang="ro-RO" dirty="0" smtClean="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92500" lnSpcReduction="10000"/>
          </a:bodyPr>
          <a:lstStyle/>
          <a:p>
            <a:r>
              <a:rPr lang="ro-RO" dirty="0" smtClean="0"/>
              <a:t>FACTORI: </a:t>
            </a:r>
            <a:r>
              <a:rPr lang="ro-RO" i="1" dirty="0" smtClean="0"/>
              <a:t>misleading informations</a:t>
            </a:r>
          </a:p>
          <a:p>
            <a:endParaRPr lang="ro-RO" i="1" dirty="0" smtClean="0"/>
          </a:p>
          <a:p>
            <a:r>
              <a:rPr lang="ro-RO" dirty="0" smtClean="0"/>
              <a:t>Loftus, E.F., Palmer, J.C. (1974) – Reconstruction of automobile destruction: An example of interaction between language and memory. </a:t>
            </a:r>
            <a:r>
              <a:rPr lang="ro-RO" i="1" dirty="0" smtClean="0"/>
              <a:t>Journal of Verbal Learning and Verbal Behaviour, </a:t>
            </a:r>
            <a:r>
              <a:rPr lang="ro-RO" dirty="0" smtClean="0"/>
              <a:t>13: 585-589.</a:t>
            </a:r>
          </a:p>
          <a:p>
            <a:endParaRPr lang="ro-RO" dirty="0" smtClean="0"/>
          </a:p>
          <a:p>
            <a:r>
              <a:rPr lang="ro-RO" dirty="0" smtClean="0"/>
              <a:t>cazul coliziunii dintre două automobile, filmat: </a:t>
            </a:r>
          </a:p>
          <a:p>
            <a:r>
              <a:rPr lang="ro-RO" dirty="0" smtClean="0"/>
              <a:t>viteza estimată – izbit 65,7kmh / ciocnit 63,7kmh / lovit 61,3kmh /au intrat în coliziune 54,7kmh / atins 51,2 kmh</a:t>
            </a:r>
          </a:p>
          <a:p>
            <a:r>
              <a:rPr lang="ro-RO" dirty="0" smtClean="0"/>
              <a:t>“aţi vazut geamul spart?” izbit 30% / lovit 14% / au intrat în coliziune 12%</a:t>
            </a:r>
          </a:p>
          <a:p>
            <a:r>
              <a:rPr lang="ro-RO" dirty="0" smtClean="0"/>
              <a:t>întrebări despre stâlpi indicatori inexistenţi, maşini care nu era în preajmă pot induce amintiri deformate.</a:t>
            </a:r>
          </a:p>
          <a:p>
            <a:endParaRPr lang="ro-RO" dirty="0" smtClean="0"/>
          </a:p>
          <a:p>
            <a:endParaRPr lang="ro-RO" dirty="0" smtClean="0"/>
          </a:p>
          <a:p>
            <a:endParaRPr lang="ro-RO" dirty="0" smtClean="0"/>
          </a:p>
          <a:p>
            <a:endParaRPr lang="ro-RO" dirty="0" smtClean="0"/>
          </a:p>
          <a:p>
            <a:endParaRPr lang="ro-RO" dirty="0" smtClean="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a:bodyPr>
          <a:lstStyle/>
          <a:p>
            <a:r>
              <a:rPr lang="ro-RO" dirty="0" smtClean="0"/>
              <a:t>FACTORI: </a:t>
            </a:r>
            <a:r>
              <a:rPr lang="ro-RO" i="1" dirty="0" smtClean="0"/>
              <a:t>formularea întrebărilor în interviuri</a:t>
            </a:r>
          </a:p>
          <a:p>
            <a:endParaRPr lang="ro-RO" i="1" dirty="0" smtClean="0"/>
          </a:p>
          <a:p>
            <a:r>
              <a:rPr lang="ro-RO" dirty="0" smtClean="0"/>
              <a:t>Loftus, E.F., Zanni, G. (1975) – Eyewitness testimony: The influence of the wording of a question. </a:t>
            </a:r>
            <a:r>
              <a:rPr lang="ro-RO" i="1" dirty="0" smtClean="0"/>
              <a:t>Bulletin of the Psychomonic Society, </a:t>
            </a:r>
            <a:r>
              <a:rPr lang="ro-RO" dirty="0" smtClean="0"/>
              <a:t>5: 86-88.</a:t>
            </a:r>
          </a:p>
          <a:p>
            <a:pPr>
              <a:buNone/>
            </a:pPr>
            <a:r>
              <a:rPr lang="ro-RO" dirty="0" smtClean="0"/>
              <a:t>there were no broken headlight in the video presented</a:t>
            </a:r>
          </a:p>
          <a:p>
            <a:pPr>
              <a:buNone/>
            </a:pPr>
            <a:r>
              <a:rPr lang="ro-RO" dirty="0" smtClean="0"/>
              <a:t>“did you see a broken headlight?” 7% affirmative</a:t>
            </a:r>
          </a:p>
          <a:p>
            <a:pPr>
              <a:buNone/>
            </a:pPr>
            <a:r>
              <a:rPr lang="ro-RO" dirty="0" smtClean="0"/>
              <a:t>“did you see the broken headlight?” 17% affirmative</a:t>
            </a:r>
          </a:p>
          <a:p>
            <a:pPr>
              <a:buNone/>
            </a:pPr>
            <a:endParaRPr lang="ro-RO" dirty="0" smtClean="0"/>
          </a:p>
          <a:p>
            <a:pPr>
              <a:buNone/>
            </a:pPr>
            <a:endParaRPr lang="ro-RO" dirty="0" smtClean="0"/>
          </a:p>
          <a:p>
            <a:endParaRPr lang="ro-RO" dirty="0" smtClean="0"/>
          </a:p>
          <a:p>
            <a:endParaRPr lang="ro-RO" dirty="0" smtClean="0"/>
          </a:p>
          <a:p>
            <a:endParaRPr lang="ro-RO" dirty="0" smtClean="0"/>
          </a:p>
          <a:p>
            <a:endParaRPr lang="ro-RO" dirty="0" smtClean="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85000" lnSpcReduction="20000"/>
          </a:bodyPr>
          <a:lstStyle/>
          <a:p>
            <a:r>
              <a:rPr lang="ro-RO" dirty="0" smtClean="0"/>
              <a:t>FACTORI: </a:t>
            </a:r>
            <a:r>
              <a:rPr lang="ro-RO" i="1" dirty="0" smtClean="0"/>
              <a:t>misleading information after</a:t>
            </a:r>
          </a:p>
          <a:p>
            <a:endParaRPr lang="ro-RO" i="1" dirty="0" smtClean="0"/>
          </a:p>
          <a:p>
            <a:r>
              <a:rPr lang="ro-RO" dirty="0" smtClean="0"/>
              <a:t>Eakin, D,K., Schreiber, T.A., Sergebt-Mar</a:t>
            </a:r>
            <a:r>
              <a:rPr lang="en-US" dirty="0" smtClean="0"/>
              <a:t>s</a:t>
            </a:r>
            <a:r>
              <a:rPr lang="ro-RO" dirty="0" smtClean="0"/>
              <a:t>hall, S. (2003) – Misinformation in eyewitness testimony. The presence and absence of memory impairment as a function of warning and misinformation accessibility. </a:t>
            </a:r>
            <a:r>
              <a:rPr lang="ro-RO" i="1" dirty="0" smtClean="0"/>
              <a:t>Journal of Experimental Paychology: Learning, Memory and Condition, 29</a:t>
            </a:r>
            <a:r>
              <a:rPr lang="ro-RO" dirty="0" smtClean="0"/>
              <a:t>: 813-825.</a:t>
            </a:r>
          </a:p>
          <a:p>
            <a:r>
              <a:rPr lang="ro-RO" dirty="0" smtClean="0"/>
              <a:t>cazul furtului din birou avertizat-neavertizat</a:t>
            </a:r>
          </a:p>
          <a:p>
            <a:pPr>
              <a:buNone/>
            </a:pPr>
            <a:endParaRPr lang="ro-RO" dirty="0" smtClean="0"/>
          </a:p>
          <a:p>
            <a:pPr>
              <a:buNone/>
            </a:pPr>
            <a:r>
              <a:rPr lang="ro-RO" dirty="0" smtClean="0"/>
              <a:t>FACTORI: </a:t>
            </a:r>
            <a:r>
              <a:rPr lang="ro-RO" i="1" dirty="0" smtClean="0"/>
              <a:t>misleading information before</a:t>
            </a:r>
          </a:p>
          <a:p>
            <a:pPr>
              <a:buNone/>
            </a:pPr>
            <a:r>
              <a:rPr lang="ro-RO" dirty="0" smtClean="0"/>
              <a:t>Lindsay, D.S., Allen, B.P., Chan, J.C.K., Dahm, L.C. (2004) – Eyewitness suggestibility and source similarity: Intrusions of details from one event into memory reports of another event. </a:t>
            </a:r>
            <a:r>
              <a:rPr lang="ro-RO" i="1" dirty="0" smtClean="0"/>
              <a:t>Journal of Memory and Language, 50</a:t>
            </a:r>
            <a:r>
              <a:rPr lang="ro-RO" dirty="0" smtClean="0"/>
              <a:t>: 96-111.</a:t>
            </a:r>
          </a:p>
          <a:p>
            <a:pPr>
              <a:buNone/>
            </a:pPr>
            <a:r>
              <a:rPr lang="ro-RO" dirty="0" smtClean="0"/>
              <a:t>cazul jafului de la palat (video) prezentat după o audiere de diferite naturi a unui eveniment la acelaşi palat-muzeu.</a:t>
            </a:r>
          </a:p>
          <a:p>
            <a:pPr>
              <a:buNone/>
            </a:pPr>
            <a:endParaRPr lang="ro-RO" dirty="0" smtClean="0"/>
          </a:p>
          <a:p>
            <a:pPr>
              <a:buNone/>
            </a:pPr>
            <a:endParaRPr lang="ro-RO" dirty="0" smtClean="0"/>
          </a:p>
          <a:p>
            <a:pPr>
              <a:buNone/>
            </a:pPr>
            <a:endParaRPr lang="ro-RO" dirty="0" smtClean="0"/>
          </a:p>
          <a:p>
            <a:endParaRPr lang="ro-RO" dirty="0" smtClean="0"/>
          </a:p>
          <a:p>
            <a:endParaRPr lang="ro-RO" dirty="0" smtClean="0"/>
          </a:p>
          <a:p>
            <a:endParaRPr lang="ro-RO" dirty="0" smtClean="0"/>
          </a:p>
          <a:p>
            <a:endParaRPr lang="ro-RO" dirty="0" smtClean="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92500"/>
          </a:bodyPr>
          <a:lstStyle/>
          <a:p>
            <a:r>
              <a:rPr lang="ro-RO" dirty="0" smtClean="0"/>
              <a:t>FACTORI:</a:t>
            </a:r>
            <a:r>
              <a:rPr lang="ro-RO" i="1" dirty="0" smtClean="0"/>
              <a:t> </a:t>
            </a:r>
            <a:r>
              <a:rPr lang="ro-RO" dirty="0" smtClean="0"/>
              <a:t>contestări ale modelului </a:t>
            </a:r>
            <a:r>
              <a:rPr lang="ro-RO" i="1" dirty="0" smtClean="0"/>
              <a:t>misleading information</a:t>
            </a:r>
          </a:p>
          <a:p>
            <a:r>
              <a:rPr lang="ro-RO" dirty="0" smtClean="0"/>
              <a:t>Yuille, J.C., Cutshall, J.L. (1986) – A case study of eyewitness memory of a crime. </a:t>
            </a:r>
            <a:r>
              <a:rPr lang="ro-RO" i="1" dirty="0" smtClean="0"/>
              <a:t>Journal of Applied Psychology, </a:t>
            </a:r>
            <a:r>
              <a:rPr lang="ro-RO" dirty="0" smtClean="0"/>
              <a:t>71: 291-301.</a:t>
            </a:r>
          </a:p>
          <a:p>
            <a:r>
              <a:rPr lang="ro-RO" dirty="0" smtClean="0"/>
              <a:t>Heath, W.P., Erickson, J.R. (1998) – Memory for central and peripheral actions and props after various post-event presentations. </a:t>
            </a:r>
            <a:r>
              <a:rPr lang="ro-RO" i="1" dirty="0" smtClean="0"/>
              <a:t>Legal and Criminal Psychology, 3</a:t>
            </a:r>
            <a:r>
              <a:rPr lang="ro-RO" dirty="0" smtClean="0"/>
              <a:t>: 321-346.</a:t>
            </a:r>
          </a:p>
          <a:p>
            <a:endParaRPr lang="ro-RO" dirty="0" smtClean="0"/>
          </a:p>
          <a:p>
            <a:r>
              <a:rPr lang="ro-RO" dirty="0" smtClean="0"/>
              <a:t>cazuri studiate după evenimente criminale reale, în care memoria ce viza evenimentele majore nu se diminua cu timpul, faţă de cea care viza evenimentele şi obiectele minore.</a:t>
            </a:r>
          </a:p>
          <a:p>
            <a:pPr>
              <a:buNone/>
            </a:pPr>
            <a:endParaRPr lang="ro-RO" dirty="0" smtClean="0"/>
          </a:p>
          <a:p>
            <a:pPr>
              <a:buNone/>
            </a:pPr>
            <a:endParaRPr lang="ro-RO" dirty="0" smtClean="0"/>
          </a:p>
          <a:p>
            <a:endParaRPr lang="ro-RO" dirty="0" smtClean="0"/>
          </a:p>
          <a:p>
            <a:endParaRPr lang="ro-RO" dirty="0" smtClean="0"/>
          </a:p>
          <a:p>
            <a:endParaRPr lang="ro-RO" dirty="0" smtClean="0"/>
          </a:p>
          <a:p>
            <a:endParaRPr lang="ro-RO" dirty="0" smtClean="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00042"/>
            <a:ext cx="8229600" cy="1143000"/>
          </a:xfrm>
        </p:spPr>
        <p:txBody>
          <a:bodyPr>
            <a:normAutofit fontScale="90000"/>
          </a:bodyPr>
          <a:lstStyle/>
          <a:p>
            <a:r>
              <a:rPr lang="ro-RO" dirty="0" smtClean="0"/>
              <a:t/>
            </a:r>
            <a:br>
              <a:rPr lang="ro-RO" dirty="0" smtClean="0"/>
            </a:br>
            <a:r>
              <a:rPr lang="ro-RO" dirty="0" smtClean="0"/>
              <a:t>labilitatea LTM</a:t>
            </a:r>
            <a:br>
              <a:rPr lang="ro-RO" dirty="0" smtClean="0"/>
            </a:br>
            <a:r>
              <a:rPr lang="ro-RO" dirty="0" smtClean="0"/>
              <a:t>şi structura semantică a memoriei</a:t>
            </a:r>
            <a:br>
              <a:rPr lang="ro-RO" dirty="0" smtClean="0"/>
            </a:br>
            <a:endParaRPr lang="en-US" dirty="0"/>
          </a:p>
        </p:txBody>
      </p:sp>
      <p:sp>
        <p:nvSpPr>
          <p:cNvPr id="3" name="Content Placeholder 2"/>
          <p:cNvSpPr>
            <a:spLocks noGrp="1"/>
          </p:cNvSpPr>
          <p:nvPr>
            <p:ph idx="1"/>
          </p:nvPr>
        </p:nvSpPr>
        <p:spPr>
          <a:xfrm>
            <a:off x="0" y="1357298"/>
            <a:ext cx="9144000" cy="5715016"/>
          </a:xfrm>
        </p:spPr>
        <p:txBody>
          <a:bodyPr>
            <a:normAutofit fontScale="92500" lnSpcReduction="20000"/>
          </a:bodyPr>
          <a:lstStyle/>
          <a:p>
            <a:pPr>
              <a:buNone/>
            </a:pPr>
            <a:endParaRPr lang="ro-RO" dirty="0" smtClean="0"/>
          </a:p>
          <a:p>
            <a:pPr>
              <a:buNone/>
            </a:pPr>
            <a:endParaRPr lang="ro-RO" dirty="0" smtClean="0"/>
          </a:p>
          <a:p>
            <a:endParaRPr lang="ro-RO" dirty="0" smtClean="0"/>
          </a:p>
          <a:p>
            <a:endParaRPr lang="ro-RO" dirty="0" smtClean="0"/>
          </a:p>
          <a:p>
            <a:r>
              <a:rPr lang="ro-RO" dirty="0" smtClean="0">
                <a:solidFill>
                  <a:srgbClr val="FFFF00"/>
                </a:solidFill>
              </a:rPr>
              <a:t>structura schematică – semantică a LTM influenţează amintirile</a:t>
            </a:r>
          </a:p>
          <a:p>
            <a:r>
              <a:rPr lang="ro-RO" dirty="0" smtClean="0">
                <a:solidFill>
                  <a:srgbClr val="FFFF00"/>
                </a:solidFill>
              </a:rPr>
              <a:t>există tendinţa să umplem ceea ce de fapt nu ştim cu reconstruiri din “schemele semantice”</a:t>
            </a:r>
          </a:p>
          <a:p>
            <a:r>
              <a:rPr lang="ro-RO" dirty="0" smtClean="0"/>
              <a:t>Tuckey, M.R., Brewer, N. (2003a) – How schemas affect eyewitness memory over repeated retrieval attempts. </a:t>
            </a:r>
            <a:r>
              <a:rPr lang="ro-RO" i="1" dirty="0" smtClean="0"/>
              <a:t>Applied Cognitive Psychology, 7</a:t>
            </a:r>
            <a:r>
              <a:rPr lang="ro-RO" dirty="0" smtClean="0"/>
              <a:t>: 785-800.</a:t>
            </a:r>
          </a:p>
          <a:p>
            <a:r>
              <a:rPr lang="ro-RO" dirty="0" smtClean="0"/>
              <a:t>Tuckey, M.R., Brewer, N. (2003b) – The influence of schemas, stimulus ambiguiy and interview schedule on eyewitness memory over time. </a:t>
            </a:r>
            <a:r>
              <a:rPr lang="ro-RO" i="1" dirty="0" smtClean="0"/>
              <a:t>Journal of Experimental Psychology.</a:t>
            </a:r>
            <a:endParaRPr lang="ro-RO" dirty="0" smtClean="0"/>
          </a:p>
          <a:p>
            <a:endParaRPr lang="ro-RO" dirty="0" smtClean="0"/>
          </a:p>
          <a:p>
            <a:endParaRPr lang="ro-RO" dirty="0" smtClean="0"/>
          </a:p>
        </p:txBody>
      </p:sp>
      <p:sp>
        <p:nvSpPr>
          <p:cNvPr id="4" name="TextBox 3"/>
          <p:cNvSpPr txBox="1"/>
          <p:nvPr/>
        </p:nvSpPr>
        <p:spPr>
          <a:xfrm>
            <a:off x="357158" y="1857364"/>
            <a:ext cx="8429684" cy="830997"/>
          </a:xfrm>
          <a:prstGeom prst="rect">
            <a:avLst/>
          </a:prstGeom>
          <a:noFill/>
        </p:spPr>
        <p:txBody>
          <a:bodyPr wrap="square" rtlCol="0">
            <a:spAutoFit/>
          </a:bodyPr>
          <a:lstStyle/>
          <a:p>
            <a:r>
              <a:rPr lang="ro-RO" sz="2400" dirty="0" smtClean="0"/>
              <a:t>Bartlett, F.C.  (1932) – </a:t>
            </a:r>
            <a:r>
              <a:rPr lang="ro-RO" sz="2400" i="1" dirty="0" smtClean="0"/>
              <a:t>Remembering: a study in experimental and social psychology. </a:t>
            </a:r>
            <a:r>
              <a:rPr lang="ro-RO" sz="2400" dirty="0" smtClean="0"/>
              <a:t>Cambridge University Press.</a:t>
            </a:r>
            <a:endParaRPr lang="en-US" sz="24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428752"/>
          </a:xfrm>
        </p:spPr>
        <p:txBody>
          <a:bodyPr>
            <a:normAutofit fontScale="90000"/>
          </a:bodyPr>
          <a:lstStyle/>
          <a:p>
            <a:r>
              <a:rPr lang="ro-RO" dirty="0" smtClean="0"/>
              <a:t/>
            </a:r>
            <a:br>
              <a:rPr lang="ro-RO" dirty="0" smtClean="0"/>
            </a:br>
            <a:r>
              <a:rPr lang="ro-RO" dirty="0" smtClean="0"/>
              <a:t>labilitatea LTM</a:t>
            </a:r>
            <a:br>
              <a:rPr lang="ro-RO" dirty="0" smtClean="0"/>
            </a:br>
            <a:r>
              <a:rPr lang="ro-RO" dirty="0" smtClean="0"/>
              <a:t>şi structura semantică a memoriei</a:t>
            </a:r>
            <a:br>
              <a:rPr lang="ro-RO" dirty="0" smtClean="0"/>
            </a:br>
            <a:endParaRPr lang="en-US" dirty="0"/>
          </a:p>
        </p:txBody>
      </p:sp>
      <p:sp>
        <p:nvSpPr>
          <p:cNvPr id="3" name="Content Placeholder 2"/>
          <p:cNvSpPr>
            <a:spLocks noGrp="1"/>
          </p:cNvSpPr>
          <p:nvPr>
            <p:ph idx="1"/>
          </p:nvPr>
        </p:nvSpPr>
        <p:spPr>
          <a:xfrm>
            <a:off x="0" y="1357298"/>
            <a:ext cx="9144000" cy="5715016"/>
          </a:xfrm>
        </p:spPr>
        <p:txBody>
          <a:bodyPr>
            <a:normAutofit fontScale="92500" lnSpcReduction="20000"/>
          </a:bodyPr>
          <a:lstStyle/>
          <a:p>
            <a:pPr>
              <a:buNone/>
            </a:pPr>
            <a:endParaRPr lang="ro-RO" dirty="0" smtClean="0"/>
          </a:p>
          <a:p>
            <a:r>
              <a:rPr lang="ro-RO" dirty="0" smtClean="0"/>
              <a:t>Tuckey, M.R., Brewer, N. (2003a) – How schemas affect eyewitness memory over repeated retrieval attempts. </a:t>
            </a:r>
            <a:r>
              <a:rPr lang="ro-RO" i="1" dirty="0" smtClean="0"/>
              <a:t>Applied Cognitive Psychology, 7</a:t>
            </a:r>
            <a:r>
              <a:rPr lang="ro-RO" dirty="0" smtClean="0"/>
              <a:t>: 785-800.</a:t>
            </a:r>
          </a:p>
          <a:p>
            <a:r>
              <a:rPr lang="ro-RO" dirty="0" smtClean="0"/>
              <a:t>Tuckey, M.R., Brewer, N. (2003b) – The influence of schemas, stimulus ambiguiy and interview schedule on eyewitness memory over time. </a:t>
            </a:r>
            <a:r>
              <a:rPr lang="ro-RO" i="1" dirty="0" smtClean="0"/>
              <a:t>Journal of Experimental Psychology.</a:t>
            </a:r>
            <a:endParaRPr lang="ro-RO" dirty="0" smtClean="0"/>
          </a:p>
          <a:p>
            <a:r>
              <a:rPr lang="ro-RO" dirty="0" smtClean="0">
                <a:solidFill>
                  <a:srgbClr val="FFFF00"/>
                </a:solidFill>
              </a:rPr>
              <a:t>“schema” martorilor unui jaf de bancă simulat, identificată de cercetători: robbers are male / they wear disguises / they wear dark clothes / they make demands for money / they have a getaway car with a driver in it</a:t>
            </a:r>
          </a:p>
          <a:p>
            <a:r>
              <a:rPr lang="ro-RO" dirty="0" smtClean="0">
                <a:solidFill>
                  <a:srgbClr val="FFFF00"/>
                </a:solidFill>
              </a:rPr>
              <a:t>totuşi acest lucru este de mică validitate practică, pentru că aceste scheme variază adeseori foarte mult de la o persoană la alta.</a:t>
            </a:r>
          </a:p>
          <a:p>
            <a:endParaRPr lang="ro-RO"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optic </a:t>
            </a:r>
            <a:r>
              <a:rPr lang="en-US" dirty="0" err="1" smtClean="0"/>
              <a:t>si</a:t>
            </a:r>
            <a:r>
              <a:rPr lang="en-US" dirty="0" smtClean="0"/>
              <a:t> </a:t>
            </a:r>
            <a:r>
              <a:rPr lang="en-US" dirty="0" err="1" smtClean="0"/>
              <a:t>senzatiile</a:t>
            </a:r>
            <a:r>
              <a:rPr lang="en-US" dirty="0" smtClean="0"/>
              <a:t> </a:t>
            </a:r>
            <a:r>
              <a:rPr lang="en-US" dirty="0" err="1" smtClean="0"/>
              <a:t>vizuale</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0" y="1714488"/>
            <a:ext cx="4286250" cy="39528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643570" y="857232"/>
            <a:ext cx="2752725" cy="28860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334000" y="3714750"/>
            <a:ext cx="3810000" cy="3143250"/>
          </a:xfrm>
          <a:prstGeom prst="rect">
            <a:avLst/>
          </a:prstGeom>
          <a:noFill/>
          <a:ln w="9525">
            <a:noFill/>
            <a:miter lim="800000"/>
            <a:headEnd/>
            <a:tailEnd/>
          </a:ln>
          <a:effec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428752"/>
          </a:xfrm>
        </p:spPr>
        <p:txBody>
          <a:bodyPr>
            <a:normAutofit fontScale="90000"/>
          </a:bodyPr>
          <a:lstStyle/>
          <a:p>
            <a:r>
              <a:rPr lang="ro-RO" dirty="0" smtClean="0"/>
              <a:t/>
            </a:r>
            <a:br>
              <a:rPr lang="ro-RO" dirty="0" smtClean="0"/>
            </a:br>
            <a:r>
              <a:rPr lang="ro-RO" dirty="0" smtClean="0"/>
              <a:t>labilitatea LTM</a:t>
            </a:r>
            <a:br>
              <a:rPr lang="ro-RO" dirty="0" smtClean="0"/>
            </a:br>
            <a:r>
              <a:rPr lang="ro-RO" dirty="0" smtClean="0"/>
              <a:t>şi structura semantică a memoriei</a:t>
            </a:r>
            <a:br>
              <a:rPr lang="ro-RO" dirty="0" smtClean="0"/>
            </a:br>
            <a:endParaRPr lang="en-US" dirty="0"/>
          </a:p>
        </p:txBody>
      </p:sp>
      <p:sp>
        <p:nvSpPr>
          <p:cNvPr id="3" name="Content Placeholder 2"/>
          <p:cNvSpPr>
            <a:spLocks noGrp="1"/>
          </p:cNvSpPr>
          <p:nvPr>
            <p:ph idx="1"/>
          </p:nvPr>
        </p:nvSpPr>
        <p:spPr>
          <a:xfrm>
            <a:off x="0" y="1357298"/>
            <a:ext cx="9144000" cy="5715016"/>
          </a:xfrm>
        </p:spPr>
        <p:txBody>
          <a:bodyPr>
            <a:normAutofit/>
          </a:bodyPr>
          <a:lstStyle/>
          <a:p>
            <a:pPr>
              <a:buNone/>
            </a:pPr>
            <a:endParaRPr lang="ro-RO" dirty="0" smtClean="0"/>
          </a:p>
          <a:p>
            <a:r>
              <a:rPr lang="ro-RO" dirty="0" smtClean="0"/>
              <a:t>Sulin, R.A., Dooling, D.J. (1974) – Intrusion of a thematic idea in retention of prose</a:t>
            </a:r>
            <a:r>
              <a:rPr lang="ro-RO" i="1" dirty="0" smtClean="0"/>
              <a:t>. Journal of Experimental Psychology, </a:t>
            </a:r>
            <a:r>
              <a:rPr lang="ro-RO" dirty="0" smtClean="0"/>
              <a:t>103: 205-262.</a:t>
            </a:r>
          </a:p>
          <a:p>
            <a:pPr>
              <a:buNone/>
            </a:pPr>
            <a:r>
              <a:rPr lang="ro-RO" dirty="0" smtClean="0"/>
              <a:t>cazul aceleiaşi povestiri neutre despre Adolf Hitler şi Gerald Martin</a:t>
            </a:r>
          </a:p>
          <a:p>
            <a:endParaRPr lang="ro-RO" dirty="0" smtClean="0"/>
          </a:p>
          <a:p>
            <a:r>
              <a:rPr lang="ro-RO" dirty="0" smtClean="0"/>
              <a:t>Deese, J. (1959) – On the prediction of occurence of certain verbal intrusions in free recall. </a:t>
            </a:r>
            <a:r>
              <a:rPr lang="ro-RO" i="1" dirty="0" smtClean="0"/>
              <a:t>Journal of Experimental Psychology, </a:t>
            </a:r>
            <a:r>
              <a:rPr lang="ro-RO" dirty="0" smtClean="0"/>
              <a:t>58: 17-22.</a:t>
            </a:r>
          </a:p>
          <a:p>
            <a:r>
              <a:rPr lang="ro-RO" dirty="0" smtClean="0"/>
              <a:t>cazul: thread, pin, eye, thrust, sewing, prickled, thimble, haystack, pain, hurt, injection / </a:t>
            </a:r>
            <a:r>
              <a:rPr lang="ro-RO" dirty="0" smtClean="0">
                <a:solidFill>
                  <a:srgbClr val="FFFF00"/>
                </a:solidFill>
              </a:rPr>
              <a:t>needle</a:t>
            </a:r>
          </a:p>
          <a:p>
            <a:endParaRPr lang="ro-RO" dirty="0" smtClean="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428752"/>
          </a:xfrm>
        </p:spPr>
        <p:txBody>
          <a:bodyPr>
            <a:normAutofit fontScale="90000"/>
          </a:bodyPr>
          <a:lstStyle/>
          <a:p>
            <a:r>
              <a:rPr lang="ro-RO" dirty="0" smtClean="0"/>
              <a:t/>
            </a:r>
            <a:br>
              <a:rPr lang="ro-RO" dirty="0" smtClean="0"/>
            </a:br>
            <a:r>
              <a:rPr lang="ro-RO" dirty="0" smtClean="0"/>
              <a:t>labilitatea LTM</a:t>
            </a:r>
            <a:br>
              <a:rPr lang="ro-RO" dirty="0" smtClean="0"/>
            </a:br>
            <a:r>
              <a:rPr lang="ro-RO" dirty="0" smtClean="0"/>
              <a:t>şi structura semantică a memoriei</a:t>
            </a:r>
            <a:br>
              <a:rPr lang="ro-RO" dirty="0" smtClean="0"/>
            </a:br>
            <a:endParaRPr lang="en-US" dirty="0"/>
          </a:p>
        </p:txBody>
      </p:sp>
      <p:sp>
        <p:nvSpPr>
          <p:cNvPr id="3" name="Content Placeholder 2"/>
          <p:cNvSpPr>
            <a:spLocks noGrp="1"/>
          </p:cNvSpPr>
          <p:nvPr>
            <p:ph idx="1"/>
          </p:nvPr>
        </p:nvSpPr>
        <p:spPr>
          <a:xfrm>
            <a:off x="0" y="1357298"/>
            <a:ext cx="9144000" cy="5715016"/>
          </a:xfrm>
        </p:spPr>
        <p:txBody>
          <a:bodyPr>
            <a:normAutofit fontScale="85000" lnSpcReduction="20000"/>
          </a:bodyPr>
          <a:lstStyle/>
          <a:p>
            <a:pPr>
              <a:buNone/>
            </a:pPr>
            <a:endParaRPr lang="ro-RO" dirty="0" smtClean="0"/>
          </a:p>
          <a:p>
            <a:r>
              <a:rPr lang="ro-RO" dirty="0" smtClean="0"/>
              <a:t>Deese, J. (1959) – On the prediction of occurence of certain verbal intrusions in free recall. </a:t>
            </a:r>
            <a:r>
              <a:rPr lang="ro-RO" i="1" dirty="0" smtClean="0"/>
              <a:t>Journal of Experimental Psychology, </a:t>
            </a:r>
            <a:r>
              <a:rPr lang="ro-RO" dirty="0" smtClean="0"/>
              <a:t>58: 17-22.</a:t>
            </a:r>
          </a:p>
          <a:p>
            <a:r>
              <a:rPr lang="ro-RO" dirty="0" smtClean="0">
                <a:solidFill>
                  <a:schemeClr val="accent3">
                    <a:lumMod val="60000"/>
                    <a:lumOff val="40000"/>
                  </a:schemeClr>
                </a:solidFill>
              </a:rPr>
              <a:t>cazul: thread, pin, eye, thrust, sewing, prickled, thimble, haystack, pain, hurt, injection</a:t>
            </a:r>
            <a:r>
              <a:rPr lang="ro-RO" dirty="0" smtClean="0"/>
              <a:t> / </a:t>
            </a:r>
            <a:r>
              <a:rPr lang="ro-RO" dirty="0" smtClean="0">
                <a:solidFill>
                  <a:srgbClr val="FFFF00"/>
                </a:solidFill>
              </a:rPr>
              <a:t>needle</a:t>
            </a:r>
          </a:p>
          <a:p>
            <a:endParaRPr lang="ro-RO" dirty="0" smtClean="0">
              <a:solidFill>
                <a:srgbClr val="FFFF00"/>
              </a:solidFill>
            </a:endParaRPr>
          </a:p>
          <a:p>
            <a:r>
              <a:rPr lang="ro-RO" dirty="0" smtClean="0"/>
              <a:t>McDermott, K.B., Roediger, H.I. (1998) – Attempting to avoid illusory memories: Robust false recognition of associates persists under conditions of explicit warnings and immediate testing. </a:t>
            </a:r>
            <a:r>
              <a:rPr lang="ro-RO" i="1" dirty="0" smtClean="0"/>
              <a:t>Journal of Memory and Language, 39: </a:t>
            </a:r>
            <a:r>
              <a:rPr lang="ro-RO" dirty="0" smtClean="0"/>
              <a:t>508-520.</a:t>
            </a:r>
          </a:p>
          <a:p>
            <a:endParaRPr lang="ro-RO" dirty="0" smtClean="0"/>
          </a:p>
          <a:p>
            <a:endParaRPr lang="ro-RO" dirty="0" smtClean="0"/>
          </a:p>
          <a:p>
            <a:r>
              <a:rPr lang="ro-RO" dirty="0" smtClean="0">
                <a:solidFill>
                  <a:srgbClr val="FFFF00"/>
                </a:solidFill>
              </a:rPr>
              <a:t>57% din participanţi erau foarte siguri că în astfel de liste existau cuvinte “puternic asociate” cu categoria respectivă, 4% doar erau siguri de anumite cuvinte mult mai “puţin asociate” categoriei din listă</a:t>
            </a:r>
          </a:p>
          <a:p>
            <a:endParaRPr lang="ro-RO" dirty="0" smtClean="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enhanced cognitive interview</a:t>
            </a:r>
            <a:endParaRPr lang="en-US" dirty="0"/>
          </a:p>
        </p:txBody>
      </p:sp>
      <p:sp>
        <p:nvSpPr>
          <p:cNvPr id="3" name="Content Placeholder 2"/>
          <p:cNvSpPr>
            <a:spLocks noGrp="1"/>
          </p:cNvSpPr>
          <p:nvPr>
            <p:ph idx="1"/>
          </p:nvPr>
        </p:nvSpPr>
        <p:spPr>
          <a:xfrm>
            <a:off x="0" y="1285860"/>
            <a:ext cx="9144000" cy="5572140"/>
          </a:xfrm>
        </p:spPr>
        <p:txBody>
          <a:bodyPr>
            <a:normAutofit fontScale="77500" lnSpcReduction="20000"/>
          </a:bodyPr>
          <a:lstStyle/>
          <a:p>
            <a:r>
              <a:rPr lang="ro-RO" dirty="0" smtClean="0"/>
              <a:t>Geiselman R.F., Fisher, R.P., MacKinnon, D.P., Holland, H.I. (1985) – Eyewitness memory enhancement in police interviews. Cognitive retrieval mnemonics versus hypnosis. </a:t>
            </a:r>
            <a:r>
              <a:rPr lang="ro-RO" i="1" dirty="0" smtClean="0"/>
              <a:t>Journal of Applied Psychology, </a:t>
            </a:r>
            <a:r>
              <a:rPr lang="ro-RO" dirty="0" smtClean="0"/>
              <a:t>70: 401-412.</a:t>
            </a:r>
          </a:p>
          <a:p>
            <a:endParaRPr lang="ro-RO" dirty="0" smtClean="0"/>
          </a:p>
          <a:p>
            <a:r>
              <a:rPr lang="ro-RO" dirty="0" smtClean="0"/>
              <a:t>pistele de memorie sunt complexe, şi au trăsături variate sau tipuri de informaţie</a:t>
            </a:r>
          </a:p>
          <a:p>
            <a:r>
              <a:rPr lang="ro-RO" dirty="0" smtClean="0"/>
              <a:t>un element-cheie în reamintire este cu atât mai eficient cu cât informaţia pe care o conţine e similară cu cea stoată în pista de memorie urmărită (ex. plasarea intervievatului în scenă)</a:t>
            </a:r>
          </a:p>
          <a:p>
            <a:r>
              <a:rPr lang="ro-RO" dirty="0" smtClean="0"/>
              <a:t>variate elemente – cheie pot permite accesul la toate pistele de memorie dorite (ex. intervievatul îşi poate aminti lucruri suplimentare imaginându-şi că revede o anumită scenă prin ochii unui alt personaj).</a:t>
            </a:r>
          </a:p>
          <a:p>
            <a:r>
              <a:rPr lang="ro-RO" dirty="0" smtClean="0"/>
              <a:t>interviul trebuie să minimalizeze orice distragere sau interferenţă, intervievatul trebuie să fie liniştit, să fie determinat să vorbească normal, cel care crează interviul trebuie să îşi adapteze vocabularul celui al intervievatului şi trebuie evitate comentariile şi aprecierile personale. </a:t>
            </a:r>
            <a:endParaRPr 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Forme neasociative de învăţare</a:t>
            </a:r>
            <a:endParaRPr lang="en-US" dirty="0"/>
          </a:p>
        </p:txBody>
      </p:sp>
      <p:sp>
        <p:nvSpPr>
          <p:cNvPr id="3" name="Content Placeholder 2"/>
          <p:cNvSpPr>
            <a:spLocks noGrp="1"/>
          </p:cNvSpPr>
          <p:nvPr>
            <p:ph idx="1"/>
          </p:nvPr>
        </p:nvSpPr>
        <p:spPr/>
        <p:txBody>
          <a:bodyPr/>
          <a:lstStyle/>
          <a:p>
            <a:r>
              <a:rPr lang="ro-RO" dirty="0" smtClean="0"/>
              <a:t>Obişnuinţa</a:t>
            </a:r>
          </a:p>
          <a:p>
            <a:r>
              <a:rPr lang="ro-RO" dirty="0" smtClean="0"/>
              <a:t>Sensibilizarea</a:t>
            </a:r>
          </a:p>
          <a:p>
            <a:endParaRPr lang="ro-RO" dirty="0" smtClean="0"/>
          </a:p>
          <a:p>
            <a:r>
              <a:rPr lang="ro-RO" dirty="0" smtClean="0"/>
              <a:t>Desceşterea – creşterea concentraţiei de Ca2+ în celulele neuronale ataşate senzitivităţii respective</a:t>
            </a:r>
            <a:endParaRPr 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MEMORIA SI CREIERUL</a:t>
            </a:r>
            <a:endParaRPr lang="en-US" dirty="0"/>
          </a:p>
        </p:txBody>
      </p:sp>
      <p:sp>
        <p:nvSpPr>
          <p:cNvPr id="3" name="Content Placeholder 2"/>
          <p:cNvSpPr>
            <a:spLocks noGrp="1"/>
          </p:cNvSpPr>
          <p:nvPr>
            <p:ph idx="1"/>
          </p:nvPr>
        </p:nvSpPr>
        <p:spPr/>
        <p:txBody>
          <a:bodyPr/>
          <a:lstStyle/>
          <a:p>
            <a:r>
              <a:rPr lang="en-US" dirty="0" smtClean="0"/>
              <a:t>1b </a:t>
            </a:r>
            <a:r>
              <a:rPr lang="en-US" dirty="0" err="1" smtClean="0"/>
              <a:t>informatie</a:t>
            </a:r>
            <a:r>
              <a:rPr lang="en-US" dirty="0" smtClean="0"/>
              <a:t>  - 10 </a:t>
            </a:r>
            <a:r>
              <a:rPr lang="en-US" dirty="0" err="1" smtClean="0"/>
              <a:t>neuroni</a:t>
            </a:r>
            <a:endParaRPr lang="en-US" dirty="0" smtClean="0"/>
          </a:p>
          <a:p>
            <a:r>
              <a:rPr lang="en-US" dirty="0" smtClean="0"/>
              <a:t>SNC – </a:t>
            </a:r>
            <a:r>
              <a:rPr lang="en-US" dirty="0" err="1" smtClean="0"/>
              <a:t>suficient</a:t>
            </a:r>
            <a:r>
              <a:rPr lang="en-US" dirty="0" smtClean="0"/>
              <a:t> </a:t>
            </a:r>
            <a:r>
              <a:rPr lang="en-US" dirty="0" err="1" smtClean="0"/>
              <a:t>pentru</a:t>
            </a:r>
            <a:r>
              <a:rPr lang="en-US" dirty="0" smtClean="0"/>
              <a:t> </a:t>
            </a:r>
            <a:r>
              <a:rPr lang="en-US" dirty="0" err="1" smtClean="0"/>
              <a:t>depozitarea</a:t>
            </a:r>
            <a:r>
              <a:rPr lang="en-US" dirty="0" smtClean="0"/>
              <a:t> a </a:t>
            </a:r>
            <a:r>
              <a:rPr lang="en-US" dirty="0" err="1" smtClean="0"/>
              <a:t>aproximativ</a:t>
            </a:r>
            <a:r>
              <a:rPr lang="en-US" dirty="0" smtClean="0"/>
              <a:t> 1% din </a:t>
            </a:r>
            <a:r>
              <a:rPr lang="en-US" dirty="0" err="1" smtClean="0"/>
              <a:t>informatiile</a:t>
            </a:r>
            <a:r>
              <a:rPr lang="en-US" dirty="0" smtClean="0"/>
              <a:t> </a:t>
            </a:r>
            <a:r>
              <a:rPr lang="en-US" dirty="0" err="1" smtClean="0"/>
              <a:t>aparute</a:t>
            </a:r>
            <a:r>
              <a:rPr lang="en-US" dirty="0" smtClean="0"/>
              <a:t> in “</a:t>
            </a:r>
            <a:r>
              <a:rPr lang="en-US" dirty="0" err="1" smtClean="0"/>
              <a:t>vizorul</a:t>
            </a:r>
            <a:r>
              <a:rPr lang="en-US" dirty="0" smtClean="0"/>
              <a:t> </a:t>
            </a:r>
            <a:r>
              <a:rPr lang="en-US" dirty="0" err="1" smtClean="0"/>
              <a:t>constiintei</a:t>
            </a:r>
            <a:r>
              <a:rPr lang="en-US" dirty="0" smtClean="0"/>
              <a:t>”</a:t>
            </a:r>
          </a:p>
          <a:p>
            <a:endParaRPr lang="en-US" dirty="0" smtClean="0"/>
          </a:p>
          <a:p>
            <a:r>
              <a:rPr lang="en-US" dirty="0" err="1" smtClean="0"/>
              <a:t>Rolul</a:t>
            </a:r>
            <a:r>
              <a:rPr lang="en-US" dirty="0" smtClean="0"/>
              <a:t> </a:t>
            </a:r>
            <a:r>
              <a:rPr lang="en-US" dirty="0" err="1" smtClean="0"/>
              <a:t>zonei</a:t>
            </a:r>
            <a:r>
              <a:rPr lang="en-US" dirty="0" smtClean="0"/>
              <a:t> </a:t>
            </a:r>
            <a:r>
              <a:rPr lang="en-US" dirty="0" err="1" smtClean="0"/>
              <a:t>prefrontale</a:t>
            </a:r>
            <a:r>
              <a:rPr lang="en-US" dirty="0" smtClean="0"/>
              <a:t> (</a:t>
            </a:r>
            <a:r>
              <a:rPr lang="en-US" dirty="0" err="1" smtClean="0"/>
              <a:t>prin</a:t>
            </a:r>
            <a:r>
              <a:rPr lang="en-US" dirty="0" smtClean="0"/>
              <a:t> </a:t>
            </a:r>
            <a:r>
              <a:rPr lang="en-US" dirty="0" err="1" smtClean="0"/>
              <a:t>extirpare</a:t>
            </a:r>
            <a:r>
              <a:rPr lang="en-US" dirty="0" smtClean="0"/>
              <a:t> </a:t>
            </a:r>
            <a:r>
              <a:rPr lang="en-US" dirty="0" err="1" smtClean="0"/>
              <a:t>sau</a:t>
            </a:r>
            <a:r>
              <a:rPr lang="en-US" dirty="0" smtClean="0"/>
              <a:t> </a:t>
            </a:r>
            <a:r>
              <a:rPr lang="en-US" dirty="0" err="1" smtClean="0"/>
              <a:t>lezare</a:t>
            </a:r>
            <a:r>
              <a:rPr lang="en-US" dirty="0" smtClean="0"/>
              <a:t>) – </a:t>
            </a:r>
            <a:r>
              <a:rPr lang="en-US" dirty="0" err="1" smtClean="0"/>
              <a:t>sindromul</a:t>
            </a:r>
            <a:r>
              <a:rPr lang="en-US" dirty="0" smtClean="0"/>
              <a:t> </a:t>
            </a:r>
            <a:r>
              <a:rPr lang="en-US" dirty="0" err="1" smtClean="0"/>
              <a:t>disexecutiv</a:t>
            </a:r>
            <a:endParaRPr lang="en-US" dirty="0" smtClean="0"/>
          </a:p>
          <a:p>
            <a:r>
              <a:rPr lang="en-US" dirty="0" err="1" smtClean="0"/>
              <a:t>Rolul</a:t>
            </a:r>
            <a:r>
              <a:rPr lang="en-US" dirty="0" smtClean="0"/>
              <a:t> </a:t>
            </a:r>
            <a:r>
              <a:rPr lang="en-US" dirty="0" err="1" smtClean="0"/>
              <a:t>zonei</a:t>
            </a:r>
            <a:r>
              <a:rPr lang="en-US" dirty="0" smtClean="0"/>
              <a:t> </a:t>
            </a:r>
            <a:r>
              <a:rPr lang="en-US" dirty="0" err="1" smtClean="0"/>
              <a:t>temporale</a:t>
            </a:r>
            <a:r>
              <a:rPr lang="en-US" dirty="0" smtClean="0"/>
              <a:t> (</a:t>
            </a:r>
            <a:r>
              <a:rPr lang="en-US" dirty="0" err="1" smtClean="0"/>
              <a:t>arie</a:t>
            </a:r>
            <a:r>
              <a:rPr lang="en-US" dirty="0" smtClean="0"/>
              <a:t> de </a:t>
            </a:r>
            <a:r>
              <a:rPr lang="en-US" dirty="0" err="1" smtClean="0"/>
              <a:t>tranzitie</a:t>
            </a:r>
            <a:r>
              <a:rPr lang="en-US" dirty="0" smtClean="0"/>
              <a:t> </a:t>
            </a:r>
            <a:r>
              <a:rPr lang="en-US" dirty="0" err="1" smtClean="0"/>
              <a:t>intre</a:t>
            </a:r>
            <a:r>
              <a:rPr lang="en-US" dirty="0" smtClean="0"/>
              <a:t> </a:t>
            </a:r>
            <a:r>
              <a:rPr lang="en-US" dirty="0" err="1" smtClean="0"/>
              <a:t>memoria</a:t>
            </a:r>
            <a:r>
              <a:rPr lang="en-US" dirty="0" smtClean="0"/>
              <a:t> STM </a:t>
            </a:r>
            <a:r>
              <a:rPr lang="en-US" dirty="0" err="1" smtClean="0"/>
              <a:t>si</a:t>
            </a:r>
            <a:r>
              <a:rPr lang="en-US" dirty="0" smtClean="0"/>
              <a:t> LTM)</a:t>
            </a:r>
            <a:endParaRPr 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6" y="274638"/>
            <a:ext cx="1828784" cy="6297634"/>
          </a:xfrm>
        </p:spPr>
        <p:txBody>
          <a:bodyPr>
            <a:normAutofit/>
          </a:bodyPr>
          <a:lstStyle/>
          <a:p>
            <a:r>
              <a:rPr lang="ro-RO" sz="2000" dirty="0" smtClean="0"/>
              <a:t>O conceptie fiziologica asupra memoriei</a:t>
            </a:r>
            <a:endParaRPr lang="en-US" sz="20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 y="0"/>
            <a:ext cx="6636327"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LTM recentă – LTM permanentă</a:t>
            </a:r>
            <a:endParaRPr lang="en-US" dirty="0"/>
          </a:p>
        </p:txBody>
      </p:sp>
      <p:sp>
        <p:nvSpPr>
          <p:cNvPr id="3" name="Content Placeholder 2"/>
          <p:cNvSpPr>
            <a:spLocks noGrp="1"/>
          </p:cNvSpPr>
          <p:nvPr>
            <p:ph idx="1"/>
          </p:nvPr>
        </p:nvSpPr>
        <p:spPr/>
        <p:txBody>
          <a:bodyPr/>
          <a:lstStyle/>
          <a:p>
            <a:r>
              <a:rPr lang="ro-RO" dirty="0" smtClean="0"/>
              <a:t>1-4 ore pentru transferul în LTM permanentă (experienţe pe şobolani)</a:t>
            </a:r>
          </a:p>
          <a:p>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Mecanismele stocării memoriei</a:t>
            </a:r>
            <a:endParaRPr lang="en-US" dirty="0"/>
          </a:p>
        </p:txBody>
      </p:sp>
      <p:sp>
        <p:nvSpPr>
          <p:cNvPr id="3" name="Content Placeholder 2"/>
          <p:cNvSpPr>
            <a:spLocks noGrp="1"/>
          </p:cNvSpPr>
          <p:nvPr>
            <p:ph idx="1"/>
          </p:nvPr>
        </p:nvSpPr>
        <p:spPr>
          <a:xfrm>
            <a:off x="0" y="1600200"/>
            <a:ext cx="9144000" cy="4709160"/>
          </a:xfrm>
        </p:spPr>
        <p:txBody>
          <a:bodyPr>
            <a:normAutofit fontScale="92500" lnSpcReduction="20000"/>
          </a:bodyPr>
          <a:lstStyle/>
          <a:p>
            <a:r>
              <a:rPr lang="ro-RO" b="1" dirty="0" smtClean="0">
                <a:effectLst>
                  <a:outerShdw blurRad="38100" dist="38100" dir="2700000" algn="tl">
                    <a:srgbClr val="000000">
                      <a:alpha val="43137"/>
                    </a:srgbClr>
                  </a:outerShdw>
                </a:effectLst>
              </a:rPr>
              <a:t>Concepţia fizică </a:t>
            </a:r>
          </a:p>
          <a:p>
            <a:r>
              <a:rPr lang="ro-RO" dirty="0" smtClean="0"/>
              <a:t>scoarţa cerebrală este mai groasă şi mai grea la şobolanii antrenaţi decât la cei ţinuţi în medii uniforme)</a:t>
            </a:r>
          </a:p>
          <a:p>
            <a:r>
              <a:rPr lang="ro-RO" b="1" dirty="0" smtClean="0">
                <a:effectLst>
                  <a:outerShdw blurRad="38100" dist="38100" dir="2700000" algn="tl">
                    <a:srgbClr val="000000">
                      <a:alpha val="43137"/>
                    </a:srgbClr>
                  </a:outerShdw>
                </a:effectLst>
              </a:rPr>
              <a:t>Concepţia biochimică  ARN </a:t>
            </a:r>
            <a:r>
              <a:rPr lang="ro-RO" dirty="0" smtClean="0">
                <a:effectLst>
                  <a:outerShdw blurRad="38100" dist="38100" dir="2700000" algn="tl">
                    <a:srgbClr val="000000">
                      <a:alpha val="43137"/>
                    </a:srgbClr>
                  </a:outerShdw>
                </a:effectLst>
              </a:rPr>
              <a:t>(H. Hyden, 1960-1962)</a:t>
            </a:r>
          </a:p>
          <a:p>
            <a:r>
              <a:rPr lang="ro-RO" dirty="0" smtClean="0">
                <a:effectLst>
                  <a:outerShdw blurRad="38100" dist="38100" dir="2700000" algn="tl">
                    <a:srgbClr val="000000">
                      <a:alpha val="43137"/>
                    </a:srgbClr>
                  </a:outerShdw>
                </a:effectLst>
              </a:rPr>
              <a:t>Injectarea de substanţe antimitotice (puromicina, actinomicină D, azaguanina) previn reţinerea informaţiilor în LTM permanentă. Amnezia este mai pronunţată dacă tratamentul se face chiar înaninte de expunerea la informaţii.</a:t>
            </a:r>
          </a:p>
          <a:p>
            <a:r>
              <a:rPr lang="ro-RO" dirty="0" smtClean="0">
                <a:effectLst>
                  <a:outerShdw blurRad="38100" dist="38100" dir="2700000" algn="tl">
                    <a:srgbClr val="000000">
                      <a:alpha val="43137"/>
                    </a:srgbClr>
                  </a:outerShdw>
                </a:effectLst>
              </a:rPr>
              <a:t>Când substanţele se injectează în lobul temporal, se pierde şi capacitatea STM.</a:t>
            </a:r>
          </a:p>
          <a:p>
            <a:r>
              <a:rPr lang="ro-RO" i="1" dirty="0" smtClean="0">
                <a:effectLst>
                  <a:outerShdw blurRad="38100" dist="38100" dir="2700000" algn="tl">
                    <a:srgbClr val="000000">
                      <a:alpha val="43137"/>
                    </a:srgbClr>
                  </a:outerShdw>
                </a:effectLst>
              </a:rPr>
              <a:t>Efectele acestor medicamente au fost contracarate de cofeină şi nicotină.</a:t>
            </a:r>
          </a:p>
          <a:p>
            <a:endParaRPr lang="ro-RO" dirty="0" smtClean="0">
              <a:effectLst>
                <a:outerShdw blurRad="38100" dist="38100" dir="2700000" algn="tl">
                  <a:srgbClr val="000000">
                    <a:alpha val="43137"/>
                  </a:srgbClr>
                </a:outerShdw>
              </a:effectLst>
            </a:endParaRPr>
          </a:p>
          <a:p>
            <a:endParaRPr lang="ro-RO" dirty="0" smtClean="0"/>
          </a:p>
          <a:p>
            <a:endParaRPr 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Mecanismele stocării memoriei</a:t>
            </a:r>
            <a:endParaRPr lang="en-US" dirty="0"/>
          </a:p>
        </p:txBody>
      </p:sp>
      <p:sp>
        <p:nvSpPr>
          <p:cNvPr id="3" name="Content Placeholder 2"/>
          <p:cNvSpPr>
            <a:spLocks noGrp="1"/>
          </p:cNvSpPr>
          <p:nvPr>
            <p:ph idx="1"/>
          </p:nvPr>
        </p:nvSpPr>
        <p:spPr>
          <a:xfrm>
            <a:off x="0" y="1600200"/>
            <a:ext cx="9144000" cy="4709160"/>
          </a:xfrm>
        </p:spPr>
        <p:txBody>
          <a:bodyPr>
            <a:normAutofit fontScale="92500" lnSpcReduction="10000"/>
          </a:bodyPr>
          <a:lstStyle/>
          <a:p>
            <a:r>
              <a:rPr lang="ro-RO" b="1" dirty="0" smtClean="0">
                <a:effectLst>
                  <a:outerShdw blurRad="38100" dist="38100" dir="2700000" algn="tl">
                    <a:srgbClr val="000000">
                      <a:alpha val="43137"/>
                    </a:srgbClr>
                  </a:outerShdw>
                </a:effectLst>
              </a:rPr>
              <a:t>Concepţia biochimică  ARN </a:t>
            </a:r>
            <a:r>
              <a:rPr lang="ro-RO" dirty="0" smtClean="0">
                <a:effectLst>
                  <a:outerShdw blurRad="38100" dist="38100" dir="2700000" algn="tl">
                    <a:srgbClr val="000000">
                      <a:alpha val="43137"/>
                    </a:srgbClr>
                  </a:outerShdw>
                </a:effectLst>
              </a:rPr>
              <a:t>(H. Hyden, 1960-1962)</a:t>
            </a:r>
          </a:p>
          <a:p>
            <a:r>
              <a:rPr lang="ro-RO" dirty="0" smtClean="0">
                <a:effectLst>
                  <a:outerShdw blurRad="38100" dist="38100" dir="2700000" algn="tl">
                    <a:srgbClr val="000000">
                      <a:alpha val="43137"/>
                    </a:srgbClr>
                  </a:outerShdw>
                </a:effectLst>
              </a:rPr>
              <a:t>Experienţele lui J.V. McConnel pe planarii (în medii cu ribonuclează şi fără)</a:t>
            </a:r>
          </a:p>
          <a:p>
            <a:endParaRPr lang="ro-RO" dirty="0" smtClean="0">
              <a:effectLst>
                <a:outerShdw blurRad="38100" dist="38100" dir="2700000" algn="tl">
                  <a:srgbClr val="000000">
                    <a:alpha val="43137"/>
                  </a:srgbClr>
                </a:outerShdw>
              </a:effectLst>
            </a:endParaRPr>
          </a:p>
          <a:p>
            <a:r>
              <a:rPr lang="ro-RO" i="1" dirty="0" smtClean="0">
                <a:effectLst>
                  <a:outerShdw blurRad="38100" dist="38100" dir="2700000" algn="tl">
                    <a:srgbClr val="000000">
                      <a:alpha val="43137"/>
                    </a:srgbClr>
                  </a:outerShdw>
                </a:effectLst>
              </a:rPr>
              <a:t>Activitatea destuld e intensă şi suficient de îndelungată în circuitele neuronale conduce la schimbări în compoziţia ARN şi la sinteza unor proteine particulare, care oferă condiţii permanente de reactivare a circuitelor. Proteinele sintetizate modifică transmiterea sinaptică prin influenţarea sintezei de mediatori sau a permeabilităţii membranelor.</a:t>
            </a:r>
          </a:p>
          <a:p>
            <a:r>
              <a:rPr lang="ro-RO" dirty="0" smtClean="0">
                <a:effectLst>
                  <a:outerShdw blurRad="38100" dist="38100" dir="2700000" algn="tl">
                    <a:srgbClr val="000000">
                      <a:alpha val="43137"/>
                    </a:srgbClr>
                  </a:outerShdw>
                </a:effectLst>
              </a:rPr>
              <a:t>20 mg de ARN sunt suficiente pentru depozitarea tuturor informaţiilor unui om de cultura medie.</a:t>
            </a:r>
          </a:p>
          <a:p>
            <a:endParaRPr lang="ro-RO" dirty="0" smtClean="0">
              <a:effectLst>
                <a:outerShdw blurRad="38100" dist="38100" dir="2700000" algn="tl">
                  <a:srgbClr val="000000">
                    <a:alpha val="43137"/>
                  </a:srgbClr>
                </a:outerShdw>
              </a:effectLst>
            </a:endParaRPr>
          </a:p>
          <a:p>
            <a:endParaRPr lang="ro-RO" dirty="0" smtClean="0"/>
          </a:p>
          <a:p>
            <a:endParaRPr 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Memoria şi sistemul limbic</a:t>
            </a:r>
            <a:br>
              <a:rPr lang="ro-RO" dirty="0" smtClean="0"/>
            </a:br>
            <a:r>
              <a:rPr lang="ro-RO" dirty="0" smtClean="0"/>
              <a:t>(memoria şi emoţiile – afectul)</a:t>
            </a:r>
            <a:endParaRPr lang="en-US" dirty="0"/>
          </a:p>
        </p:txBody>
      </p:sp>
      <p:sp>
        <p:nvSpPr>
          <p:cNvPr id="3" name="Content Placeholder 2"/>
          <p:cNvSpPr>
            <a:spLocks noGrp="1"/>
          </p:cNvSpPr>
          <p:nvPr>
            <p:ph idx="1"/>
          </p:nvPr>
        </p:nvSpPr>
        <p:spPr/>
        <p:txBody>
          <a:bodyPr>
            <a:normAutofit fontScale="92500" lnSpcReduction="20000"/>
          </a:bodyPr>
          <a:lstStyle/>
          <a:p>
            <a:r>
              <a:rPr lang="ro-RO" dirty="0" smtClean="0"/>
              <a:t>Informaţia neutră cu greu se fixează în memorie, pe când stimulii plăcuţi – neplcuţi, asociaţi cu emoţii negative sau pozitive mult mai uşor</a:t>
            </a:r>
          </a:p>
          <a:p>
            <a:r>
              <a:rPr lang="ro-RO" dirty="0" smtClean="0"/>
              <a:t>Un circuit al memoriei trece prin hipocamp şi complexul amigdalian, unde memoriile capătă un conţinut afectiv şi apoi prin talamus se reproiectează în scoarţa cerebrală. La începutul învăţării creşte sinteza de proteine în hipocamp şi corpii mamilari.</a:t>
            </a:r>
          </a:p>
          <a:p>
            <a:r>
              <a:rPr lang="ro-RO" dirty="0" smtClean="0"/>
              <a:t>Prin circuitele hipocampului are loc compararea informaţiilor noi cu cele vechi, aprecierea lor afectivă şi favorizată sau nu transcrierea lor în informaţii chimice de lungă durată.</a:t>
            </a:r>
          </a:p>
          <a:p>
            <a:endParaRPr lang="ro-RO"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0" y="0"/>
            <a:ext cx="3257550" cy="28860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500298" y="2755902"/>
            <a:ext cx="6643702" cy="3911600"/>
          </a:xfrm>
          <a:prstGeom prst="rect">
            <a:avLst/>
          </a:prstGeom>
          <a:noFill/>
          <a:ln w="9525">
            <a:noFill/>
            <a:miter lim="800000"/>
            <a:headEnd/>
            <a:tailEnd/>
          </a:ln>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Afectarea STM, LTM recentă, LTM permanentă</a:t>
            </a:r>
            <a:endParaRPr lang="en-US" dirty="0"/>
          </a:p>
        </p:txBody>
      </p:sp>
      <p:sp>
        <p:nvSpPr>
          <p:cNvPr id="3" name="Content Placeholder 2"/>
          <p:cNvSpPr>
            <a:spLocks noGrp="1"/>
          </p:cNvSpPr>
          <p:nvPr>
            <p:ph idx="1"/>
          </p:nvPr>
        </p:nvSpPr>
        <p:spPr/>
        <p:txBody>
          <a:bodyPr/>
          <a:lstStyle/>
          <a:p>
            <a:r>
              <a:rPr lang="ro-RO" dirty="0" smtClean="0"/>
              <a:t>Amnezia anterogradă – </a:t>
            </a:r>
            <a:r>
              <a:rPr lang="ro-RO" i="1" dirty="0" smtClean="0"/>
              <a:t>experimente pe subiecţi afectaţi de sindromul Korsakoff</a:t>
            </a:r>
          </a:p>
          <a:p>
            <a:r>
              <a:rPr lang="ro-RO" dirty="0" smtClean="0"/>
              <a:t>Amnezia retrogradă – după şocuri mecanice, electroşocuri, apoplexie, anestezie; dispar STM şi LTM recentă, dar e neatinsă LTM permanentă</a:t>
            </a:r>
          </a:p>
          <a:p>
            <a:r>
              <a:rPr lang="ro-RO" dirty="0" smtClean="0"/>
              <a:t>Nu există zone localizate clare în scoarţă care să reţină LTM. Aceasta e localizată difuz.</a:t>
            </a:r>
          </a:p>
          <a:p>
            <a:r>
              <a:rPr lang="ro-RO" dirty="0" smtClean="0"/>
              <a:t>Atât regiunile corticale cât şi cele subcorticale au capacitate de memorare.</a:t>
            </a:r>
            <a:endParaRPr 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smtClean="0"/>
              <a:t>MECANISMELE CEREBRALE SI INVATAREA</a:t>
            </a:r>
            <a:br>
              <a:rPr lang="en-US" sz="2000" dirty="0" smtClean="0"/>
            </a:br>
            <a:r>
              <a:rPr lang="en-US" sz="2000" dirty="0" smtClean="0"/>
              <a:t>Karl </a:t>
            </a:r>
            <a:r>
              <a:rPr lang="en-US" sz="2000" dirty="0" err="1" smtClean="0"/>
              <a:t>Lashley</a:t>
            </a:r>
            <a:r>
              <a:rPr lang="en-US" sz="2000" dirty="0" smtClean="0"/>
              <a:t/>
            </a:r>
            <a:br>
              <a:rPr lang="en-US" sz="2000" dirty="0" smtClean="0"/>
            </a:br>
            <a:r>
              <a:rPr lang="en-US" sz="2000" i="1" dirty="0" err="1" smtClean="0"/>
              <a:t>echipotentialitatea</a:t>
            </a:r>
            <a:r>
              <a:rPr lang="en-US" sz="2000" i="1" dirty="0" smtClean="0"/>
              <a:t> </a:t>
            </a:r>
            <a:r>
              <a:rPr lang="en-US" sz="2000" i="1" dirty="0" err="1" smtClean="0"/>
              <a:t>si</a:t>
            </a:r>
            <a:r>
              <a:rPr lang="en-US" sz="2000" i="1" dirty="0" smtClean="0"/>
              <a:t> </a:t>
            </a:r>
            <a:r>
              <a:rPr lang="en-US" sz="2000" i="1" dirty="0" err="1" smtClean="0"/>
              <a:t>actiunea</a:t>
            </a:r>
            <a:r>
              <a:rPr lang="en-US" sz="2000" i="1" dirty="0" smtClean="0"/>
              <a:t> </a:t>
            </a:r>
            <a:r>
              <a:rPr lang="en-US" sz="2000" i="1" dirty="0" err="1" smtClean="0"/>
              <a:t>masei</a:t>
            </a:r>
            <a:r>
              <a:rPr lang="en-US" sz="2000" i="1" dirty="0" smtClean="0"/>
              <a:t/>
            </a:r>
            <a:br>
              <a:rPr lang="en-US" sz="2000" i="1" dirty="0" smtClean="0"/>
            </a:br>
            <a:r>
              <a:rPr lang="en-US" sz="1800" dirty="0" smtClean="0"/>
              <a:t> 1890-1958</a:t>
            </a:r>
            <a:endParaRPr lang="en-US" sz="2000" dirty="0"/>
          </a:p>
        </p:txBody>
      </p:sp>
      <p:pic>
        <p:nvPicPr>
          <p:cNvPr id="4098" name="Picture 2"/>
          <p:cNvPicPr>
            <a:picLocks noGrp="1" noChangeAspect="1" noChangeArrowheads="1"/>
          </p:cNvPicPr>
          <p:nvPr>
            <p:ph idx="1"/>
          </p:nvPr>
        </p:nvPicPr>
        <p:blipFill>
          <a:blip r:embed="rId2"/>
          <a:srcRect/>
          <a:stretch>
            <a:fillRect/>
          </a:stretch>
        </p:blipFill>
        <p:spPr bwMode="auto">
          <a:xfrm>
            <a:off x="7010400" y="3866827"/>
            <a:ext cx="1914525" cy="2714948"/>
          </a:xfrm>
          <a:prstGeom prst="rect">
            <a:avLst/>
          </a:prstGeom>
          <a:noFill/>
          <a:ln w="9525">
            <a:noFill/>
            <a:miter lim="800000"/>
            <a:headEnd/>
            <a:tailEnd/>
          </a:ln>
          <a:effectLst/>
        </p:spPr>
      </p:pic>
      <p:sp>
        <p:nvSpPr>
          <p:cNvPr id="5" name="TextBox 4"/>
          <p:cNvSpPr txBox="1"/>
          <p:nvPr/>
        </p:nvSpPr>
        <p:spPr>
          <a:xfrm>
            <a:off x="381000" y="1447800"/>
            <a:ext cx="6019800" cy="2862322"/>
          </a:xfrm>
          <a:prstGeom prst="rect">
            <a:avLst/>
          </a:prstGeom>
          <a:noFill/>
        </p:spPr>
        <p:txBody>
          <a:bodyPr wrap="square" rtlCol="0">
            <a:spAutoFit/>
          </a:bodyPr>
          <a:lstStyle/>
          <a:p>
            <a:r>
              <a:rPr lang="en-US" dirty="0" err="1" smtClean="0"/>
              <a:t>Lashley</a:t>
            </a:r>
            <a:r>
              <a:rPr lang="en-US" dirty="0" smtClean="0"/>
              <a:t>, K. S. (1929). </a:t>
            </a:r>
            <a:r>
              <a:rPr lang="en-US" i="1" dirty="0" smtClean="0"/>
              <a:t>Brain mechanisms and intelligence: A quantitative study of injuries to the brain.</a:t>
            </a:r>
            <a:r>
              <a:rPr lang="en-US" dirty="0" smtClean="0"/>
              <a:t> Chicago: University of Chicago Press.</a:t>
            </a:r>
          </a:p>
          <a:p>
            <a:r>
              <a:rPr lang="en-US" dirty="0" err="1" smtClean="0"/>
              <a:t>Lashley</a:t>
            </a:r>
            <a:r>
              <a:rPr lang="en-US" dirty="0" smtClean="0"/>
              <a:t>, K. S. (1935). The mechanism of vision, Part 12: Nervous structures concerned in the acquisition and retention of habits based on reactions to light. </a:t>
            </a:r>
            <a:r>
              <a:rPr lang="en-US" i="1" dirty="0" smtClean="0"/>
              <a:t>Comparative Psychology Monographs 11</a:t>
            </a:r>
            <a:r>
              <a:rPr lang="en-US" dirty="0" smtClean="0"/>
              <a:t>, 43-79.</a:t>
            </a:r>
          </a:p>
          <a:p>
            <a:r>
              <a:rPr lang="en-US" dirty="0" err="1" smtClean="0"/>
              <a:t>Lashley</a:t>
            </a:r>
            <a:r>
              <a:rPr lang="en-US" dirty="0" smtClean="0"/>
              <a:t>, K. S.(1950). In search of the </a:t>
            </a:r>
            <a:r>
              <a:rPr lang="en-US" dirty="0" err="1" smtClean="0"/>
              <a:t>engram</a:t>
            </a:r>
            <a:r>
              <a:rPr lang="en-US" dirty="0" smtClean="0"/>
              <a:t>. </a:t>
            </a:r>
            <a:r>
              <a:rPr lang="en-US" i="1" dirty="0" smtClean="0"/>
              <a:t>Society of Experimental Biology, Symposium 4</a:t>
            </a:r>
            <a:r>
              <a:rPr lang="en-US" dirty="0" smtClean="0"/>
              <a:t>, 454-482.</a:t>
            </a:r>
          </a:p>
          <a:p>
            <a:endParaRPr lang="en-US" dirty="0"/>
          </a:p>
        </p:txBody>
      </p:sp>
      <p:pic>
        <p:nvPicPr>
          <p:cNvPr id="4099" name="Picture 3"/>
          <p:cNvPicPr>
            <a:picLocks noChangeAspect="1" noChangeArrowheads="1"/>
          </p:cNvPicPr>
          <p:nvPr/>
        </p:nvPicPr>
        <p:blipFill>
          <a:blip r:embed="rId3"/>
          <a:srcRect/>
          <a:stretch>
            <a:fillRect/>
          </a:stretch>
        </p:blipFill>
        <p:spPr bwMode="auto">
          <a:xfrm>
            <a:off x="6932146" y="1143000"/>
            <a:ext cx="1945153" cy="2447925"/>
          </a:xfrm>
          <a:prstGeom prst="rect">
            <a:avLst/>
          </a:prstGeom>
          <a:noFill/>
          <a:ln w="9525">
            <a:noFill/>
            <a:miter lim="800000"/>
            <a:headEnd/>
            <a:tailEnd/>
          </a:ln>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smtClean="0"/>
              <a:t>MECANISMELE CEREBRALE SI INVATAREA</a:t>
            </a:r>
            <a:br>
              <a:rPr lang="en-US" sz="2000" dirty="0" smtClean="0"/>
            </a:br>
            <a:r>
              <a:rPr lang="en-US" sz="2000" dirty="0" smtClean="0"/>
              <a:t>Karl </a:t>
            </a:r>
            <a:r>
              <a:rPr lang="en-US" sz="2000" dirty="0" err="1" smtClean="0"/>
              <a:t>Lashley</a:t>
            </a:r>
            <a:r>
              <a:rPr lang="en-US" sz="2000" dirty="0" smtClean="0"/>
              <a:t/>
            </a:r>
            <a:br>
              <a:rPr lang="en-US" sz="2000" dirty="0" smtClean="0"/>
            </a:br>
            <a:r>
              <a:rPr lang="en-US" sz="2000" i="1" dirty="0" err="1" smtClean="0"/>
              <a:t>echipotentialitatea</a:t>
            </a:r>
            <a:r>
              <a:rPr lang="en-US" sz="2000" i="1" dirty="0" smtClean="0"/>
              <a:t> </a:t>
            </a:r>
            <a:r>
              <a:rPr lang="en-US" sz="2000" i="1" dirty="0" err="1" smtClean="0"/>
              <a:t>si</a:t>
            </a:r>
            <a:r>
              <a:rPr lang="en-US" sz="2000" i="1" dirty="0" smtClean="0"/>
              <a:t> </a:t>
            </a:r>
            <a:r>
              <a:rPr lang="en-US" sz="2000" i="1" dirty="0" err="1" smtClean="0"/>
              <a:t>actiunea</a:t>
            </a:r>
            <a:r>
              <a:rPr lang="en-US" sz="2000" i="1" dirty="0" smtClean="0"/>
              <a:t> </a:t>
            </a:r>
            <a:r>
              <a:rPr lang="en-US" sz="2000" i="1" dirty="0" err="1" smtClean="0"/>
              <a:t>masei</a:t>
            </a:r>
            <a:r>
              <a:rPr lang="en-US" sz="2000" i="1" dirty="0" smtClean="0"/>
              <a:t/>
            </a:r>
            <a:br>
              <a:rPr lang="en-US" sz="2000" i="1" dirty="0" smtClean="0"/>
            </a:br>
            <a:r>
              <a:rPr lang="en-US" sz="1800" dirty="0" smtClean="0"/>
              <a:t> 1890-1958</a:t>
            </a:r>
            <a:endParaRPr lang="en-US" sz="2000" dirty="0"/>
          </a:p>
        </p:txBody>
      </p:sp>
      <p:pic>
        <p:nvPicPr>
          <p:cNvPr id="4098" name="Picture 2"/>
          <p:cNvPicPr>
            <a:picLocks noGrp="1" noChangeAspect="1" noChangeArrowheads="1"/>
          </p:cNvPicPr>
          <p:nvPr>
            <p:ph idx="1"/>
          </p:nvPr>
        </p:nvPicPr>
        <p:blipFill>
          <a:blip r:embed="rId2"/>
          <a:srcRect/>
          <a:stretch>
            <a:fillRect/>
          </a:stretch>
        </p:blipFill>
        <p:spPr bwMode="auto">
          <a:xfrm>
            <a:off x="7010400" y="3866827"/>
            <a:ext cx="1914525" cy="2714948"/>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932146" y="1143000"/>
            <a:ext cx="1945153" cy="2447925"/>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136143" y="1447800"/>
            <a:ext cx="6569457" cy="5286574"/>
          </a:xfrm>
          <a:prstGeom prst="rect">
            <a:avLst/>
          </a:prstGeom>
          <a:noFill/>
          <a:ln w="9525">
            <a:noFill/>
            <a:miter lim="800000"/>
            <a:headEnd/>
            <a:tailEnd/>
          </a:ln>
          <a:effec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LIMBAJUL</a:t>
            </a:r>
            <a:endParaRPr lang="en-US" dirty="0"/>
          </a:p>
        </p:txBody>
      </p:sp>
      <p:pic>
        <p:nvPicPr>
          <p:cNvPr id="4" name="Picture 2"/>
          <p:cNvPicPr>
            <a:picLocks noGrp="1" noChangeAspect="1" noChangeArrowheads="1"/>
          </p:cNvPicPr>
          <p:nvPr>
            <p:ph idx="1"/>
          </p:nvPr>
        </p:nvPicPr>
        <p:blipFill>
          <a:blip r:embed="rId2"/>
          <a:srcRect/>
          <a:stretch>
            <a:fillRect/>
          </a:stretch>
        </p:blipFill>
        <p:spPr bwMode="auto">
          <a:xfrm>
            <a:off x="2741929" y="1600200"/>
            <a:ext cx="3660142" cy="4708525"/>
          </a:xfrm>
          <a:prstGeom prst="rect">
            <a:avLst/>
          </a:prstGeom>
          <a:noFill/>
          <a:ln w="9525">
            <a:noFill/>
            <a:miter lim="800000"/>
            <a:headEnd/>
            <a:tailEnd/>
          </a:ln>
          <a:effec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Comunicarea verbala</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Comunicarea</a:t>
            </a:r>
            <a:r>
              <a:rPr lang="en-US" dirty="0" smtClean="0"/>
              <a:t> verbal</a:t>
            </a:r>
            <a:r>
              <a:rPr lang="ro-RO" dirty="0" smtClean="0"/>
              <a:t>ă şi non-verbală</a:t>
            </a:r>
            <a:endParaRPr lang="en-US" dirty="0"/>
          </a:p>
        </p:txBody>
      </p:sp>
      <p:sp>
        <p:nvSpPr>
          <p:cNvPr id="3" name="Content Placeholder 2"/>
          <p:cNvSpPr>
            <a:spLocks noGrp="1"/>
          </p:cNvSpPr>
          <p:nvPr>
            <p:ph idx="1"/>
          </p:nvPr>
        </p:nvSpPr>
        <p:spPr>
          <a:xfrm>
            <a:off x="0" y="1600200"/>
            <a:ext cx="9144000" cy="4709160"/>
          </a:xfrm>
        </p:spPr>
        <p:txBody>
          <a:bodyPr>
            <a:normAutofit fontScale="92500" lnSpcReduction="10000"/>
          </a:bodyPr>
          <a:lstStyle/>
          <a:p>
            <a:r>
              <a:rPr lang="ro-RO" b="1" dirty="0" smtClean="0"/>
              <a:t>Limbajul ca şi rol în definirea realităţii – lumii</a:t>
            </a:r>
          </a:p>
          <a:p>
            <a:r>
              <a:rPr lang="ro-RO" i="1" dirty="0" smtClean="0"/>
              <a:t>Antilimbajul </a:t>
            </a:r>
            <a:r>
              <a:rPr lang="ro-RO" dirty="0" smtClean="0"/>
              <a:t>(crează o realitate alternativă şi o stuctură socială alternativă – Halliday, 1976)</a:t>
            </a:r>
          </a:p>
          <a:p>
            <a:r>
              <a:rPr lang="ro-RO" i="1" dirty="0" smtClean="0"/>
              <a:t>Ipoteza a mai multor realităţi – ipoteza aceleiaşi realităţi segmentate diferit de diferite societăţi sau segemente ale unei societăţi.</a:t>
            </a:r>
          </a:p>
          <a:p>
            <a:endParaRPr lang="ro-RO" i="1" dirty="0" smtClean="0"/>
          </a:p>
          <a:p>
            <a:r>
              <a:rPr lang="ro-RO" b="1" dirty="0" smtClean="0">
                <a:effectLst>
                  <a:outerShdw blurRad="38100" dist="38100" dir="2700000" algn="tl">
                    <a:srgbClr val="000000">
                      <a:alpha val="43137"/>
                    </a:srgbClr>
                  </a:outerShdw>
                </a:effectLst>
              </a:rPr>
              <a:t>Limbajul ca şi regulator social</a:t>
            </a:r>
          </a:p>
          <a:p>
            <a:r>
              <a:rPr lang="ro-RO" i="1" dirty="0" smtClean="0">
                <a:effectLst>
                  <a:outerShdw blurRad="38100" dist="38100" dir="2700000" algn="tl">
                    <a:srgbClr val="000000">
                      <a:alpha val="43137"/>
                    </a:srgbClr>
                  </a:outerShdw>
                </a:effectLst>
              </a:rPr>
              <a:t>Alternation rules</a:t>
            </a:r>
          </a:p>
          <a:p>
            <a:r>
              <a:rPr lang="ro-RO" i="1" dirty="0" smtClean="0">
                <a:effectLst>
                  <a:outerShdw blurRad="38100" dist="38100" dir="2700000" algn="tl">
                    <a:srgbClr val="000000">
                      <a:alpha val="43137"/>
                    </a:srgbClr>
                  </a:outerShdw>
                </a:effectLst>
              </a:rPr>
              <a:t>Rules of co-occurence</a:t>
            </a:r>
          </a:p>
          <a:p>
            <a:r>
              <a:rPr lang="ro-RO" i="1" dirty="0" smtClean="0">
                <a:effectLst>
                  <a:outerShdw blurRad="38100" dist="38100" dir="2700000" algn="tl">
                    <a:srgbClr val="000000">
                      <a:alpha val="43137"/>
                    </a:srgbClr>
                  </a:outerShdw>
                </a:effectLst>
              </a:rPr>
              <a:t>Codeswitching</a:t>
            </a:r>
          </a:p>
          <a:p>
            <a:endParaRPr 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Comunicare verbală</a:t>
            </a:r>
            <a:endParaRPr lang="en-US" dirty="0"/>
          </a:p>
        </p:txBody>
      </p:sp>
      <p:sp>
        <p:nvSpPr>
          <p:cNvPr id="3" name="Content Placeholder 2"/>
          <p:cNvSpPr>
            <a:spLocks noGrp="1"/>
          </p:cNvSpPr>
          <p:nvPr>
            <p:ph idx="1"/>
          </p:nvPr>
        </p:nvSpPr>
        <p:spPr/>
        <p:txBody>
          <a:bodyPr>
            <a:normAutofit fontScale="92500" lnSpcReduction="20000"/>
          </a:bodyPr>
          <a:lstStyle/>
          <a:p>
            <a:r>
              <a:rPr lang="ro-RO" dirty="0" smtClean="0"/>
              <a:t>Foneme</a:t>
            </a:r>
          </a:p>
          <a:p>
            <a:r>
              <a:rPr lang="ro-RO" dirty="0" smtClean="0"/>
              <a:t>Morfeme</a:t>
            </a:r>
          </a:p>
          <a:p>
            <a:r>
              <a:rPr lang="ro-RO" dirty="0" smtClean="0"/>
              <a:t>Sintaxa</a:t>
            </a:r>
          </a:p>
          <a:p>
            <a:endParaRPr lang="ro-RO" dirty="0" smtClean="0"/>
          </a:p>
          <a:p>
            <a:r>
              <a:rPr lang="ro-RO" dirty="0" smtClean="0"/>
              <a:t>Înţelegerea şi înţelesul în interiorul unui grup al limbajului vorbit ajută la crearea unui sens al indentităţii şi apartenenţei la un anumit grup social mai mult sau mai puţin exclusiv.</a:t>
            </a:r>
          </a:p>
          <a:p>
            <a:r>
              <a:rPr lang="ro-RO" dirty="0" smtClean="0"/>
              <a:t>Orice grup de persoane poate crea sensuri arbitrare pentru cuvinte sau fraze; un grup etnic, un grup social sau unul ocupaţional poate avea propriul său vocabular.</a:t>
            </a:r>
          </a:p>
          <a:p>
            <a:endParaRPr 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7-38-55 % rule </a:t>
            </a:r>
            <a:endParaRPr lang="en-US" dirty="0"/>
          </a:p>
        </p:txBody>
      </p:sp>
      <p:sp>
        <p:nvSpPr>
          <p:cNvPr id="3" name="Content Placeholder 2"/>
          <p:cNvSpPr>
            <a:spLocks noGrp="1"/>
          </p:cNvSpPr>
          <p:nvPr>
            <p:ph idx="1"/>
          </p:nvPr>
        </p:nvSpPr>
        <p:spPr/>
        <p:txBody>
          <a:bodyPr/>
          <a:lstStyle/>
          <a:p>
            <a:r>
              <a:rPr lang="en-US" dirty="0" err="1" smtClean="0"/>
              <a:t>Mehrabian</a:t>
            </a:r>
            <a:r>
              <a:rPr lang="en-US" dirty="0" smtClean="0"/>
              <a:t>, A. (1971). Silent messages. Wadsworth, Belmont, California.</a:t>
            </a:r>
          </a:p>
          <a:p>
            <a:r>
              <a:rPr lang="en-US" dirty="0" err="1" smtClean="0"/>
              <a:t>Mehrabian</a:t>
            </a:r>
            <a:r>
              <a:rPr lang="en-US" dirty="0" smtClean="0"/>
              <a:t>, A. (1981). Silent messages: Implicit communication of emotions and attitudes (2nd ed.). Wadsworth, Belmont, California.</a:t>
            </a:r>
          </a:p>
          <a:p>
            <a:r>
              <a:rPr lang="en-US" dirty="0" err="1" smtClean="0"/>
              <a:t>Mehrabian</a:t>
            </a:r>
            <a:r>
              <a:rPr lang="en-US" dirty="0" smtClean="0"/>
              <a:t>, A. (1972). Nonverbal communication. Aldine-Atherton, Chicago, Illinois</a:t>
            </a:r>
            <a:endParaRPr 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fontScale="90000"/>
          </a:bodyPr>
          <a:lstStyle/>
          <a:p>
            <a:r>
              <a:rPr lang="ro-RO" dirty="0" smtClean="0"/>
              <a:t>Metacomunicare verbală – “circumspeech”</a:t>
            </a:r>
            <a:endParaRPr lang="en-US" dirty="0"/>
          </a:p>
        </p:txBody>
      </p:sp>
      <p:sp>
        <p:nvSpPr>
          <p:cNvPr id="6" name="Content Placeholder 2"/>
          <p:cNvSpPr>
            <a:spLocks noGrp="1"/>
          </p:cNvSpPr>
          <p:nvPr>
            <p:ph idx="1"/>
          </p:nvPr>
        </p:nvSpPr>
        <p:spPr>
          <a:xfrm>
            <a:off x="0" y="857232"/>
            <a:ext cx="9144000" cy="6215106"/>
          </a:xfrm>
        </p:spPr>
        <p:txBody>
          <a:bodyPr>
            <a:normAutofit fontScale="77500" lnSpcReduction="20000"/>
          </a:bodyPr>
          <a:lstStyle/>
          <a:p>
            <a:r>
              <a:rPr lang="ro-RO" b="1" i="1" dirty="0" smtClean="0">
                <a:effectLst>
                  <a:outerShdw blurRad="38100" dist="38100" dir="2700000" algn="tl">
                    <a:srgbClr val="000000">
                      <a:alpha val="43137"/>
                    </a:srgbClr>
                  </a:outerShdw>
                </a:effectLst>
              </a:rPr>
              <a:t>Paralimbajul</a:t>
            </a:r>
          </a:p>
          <a:p>
            <a:r>
              <a:rPr lang="ro-RO" sz="3600" dirty="0" smtClean="0">
                <a:solidFill>
                  <a:srgbClr val="FFFF00"/>
                </a:solidFill>
                <a:effectLst>
                  <a:outerShdw blurRad="38100" dist="38100" dir="2700000" algn="tl">
                    <a:srgbClr val="000000">
                      <a:alpha val="43137"/>
                    </a:srgbClr>
                  </a:outerShdw>
                </a:effectLst>
                <a:latin typeface="Arial Narrow" pitchFamily="34" charset="0"/>
              </a:rPr>
              <a:t>Paralanguage</a:t>
            </a:r>
          </a:p>
          <a:p>
            <a:r>
              <a:rPr lang="en-US" dirty="0" smtClean="0"/>
              <a:t>Paralanguage</a:t>
            </a:r>
            <a:r>
              <a:rPr lang="ro-RO" dirty="0" smtClean="0"/>
              <a:t> </a:t>
            </a:r>
            <a:r>
              <a:rPr lang="en-US" dirty="0" smtClean="0"/>
              <a:t>(sometimes called </a:t>
            </a:r>
            <a:r>
              <a:rPr lang="en-US" dirty="0" err="1" smtClean="0"/>
              <a:t>vocalics</a:t>
            </a:r>
            <a:r>
              <a:rPr lang="en-US" dirty="0" smtClean="0"/>
              <a:t>) is the study of nonverbal cues of the voice. Various acoustic properties of speech such as tone, pitch and accent, collectively known as prosody, can all give off nonverbal cues. Paralanguage may change the meaning of words.</a:t>
            </a:r>
          </a:p>
          <a:p>
            <a:r>
              <a:rPr lang="en-US" dirty="0" smtClean="0"/>
              <a:t>The linguist George L. </a:t>
            </a:r>
            <a:r>
              <a:rPr lang="en-US" dirty="0" err="1" smtClean="0"/>
              <a:t>Trage</a:t>
            </a:r>
            <a:r>
              <a:rPr lang="ro-RO" dirty="0" smtClean="0"/>
              <a:t>r </a:t>
            </a:r>
            <a:r>
              <a:rPr lang="en-US" dirty="0" smtClean="0"/>
              <a:t>developed a classification system which consists of the voice set, voice qualities, and vocalization</a:t>
            </a:r>
            <a:r>
              <a:rPr lang="ro-RO" dirty="0" smtClean="0"/>
              <a:t>.</a:t>
            </a:r>
            <a:endParaRPr lang="en-US" dirty="0" smtClean="0"/>
          </a:p>
          <a:p>
            <a:r>
              <a:rPr lang="en-US" dirty="0" smtClean="0"/>
              <a:t>The </a:t>
            </a:r>
            <a:r>
              <a:rPr lang="en-US" i="1" dirty="0" smtClean="0"/>
              <a:t>voice set</a:t>
            </a:r>
            <a:r>
              <a:rPr lang="en-US" dirty="0" smtClean="0"/>
              <a:t> is the context in which the speaker is speaking. This can include the situation, gender, mood, age and a person's culture.</a:t>
            </a:r>
          </a:p>
          <a:p>
            <a:r>
              <a:rPr lang="en-US" dirty="0" smtClean="0"/>
              <a:t>The </a:t>
            </a:r>
            <a:r>
              <a:rPr lang="en-US" i="1" dirty="0" smtClean="0"/>
              <a:t>voice qualities</a:t>
            </a:r>
            <a:r>
              <a:rPr lang="en-US" dirty="0" smtClean="0"/>
              <a:t> are volume, pitch, tempo, rhythm, articulation, resonance, nasality, and accent. They give each individual a unique "voice print".</a:t>
            </a:r>
          </a:p>
          <a:p>
            <a:r>
              <a:rPr lang="en-US" i="1" dirty="0" smtClean="0"/>
              <a:t>Vocalization</a:t>
            </a:r>
            <a:r>
              <a:rPr lang="en-US" dirty="0" smtClean="0"/>
              <a:t> consists of three subsections: characterizers, qualifiers and segregates. Characterizers are emotions expressed while speaking, such as laughing, crying, and yawning. A voice qualifier is the style of delivering a message - for example, yelling "Hey stop that!", as opposed to whispering "Hey stop that". Vocal segregates such as "uh-huh" notify the speaker that the listener is listening.</a:t>
            </a:r>
          </a:p>
          <a:p>
            <a:endParaRPr lang="en-US" dirty="0" smtClean="0">
              <a:effectLst>
                <a:outerShdw blurRad="38100" dist="38100" dir="2700000" algn="tl">
                  <a:srgbClr val="000000">
                    <a:alpha val="43137"/>
                  </a:srgbClr>
                </a:outerShdw>
              </a:effectLst>
              <a:latin typeface="Arial Narrow" pitchFamily="34" charset="0"/>
            </a:endParaRPr>
          </a:p>
          <a:p>
            <a:endParaRPr lang="ro-RO" dirty="0" smtClean="0"/>
          </a:p>
          <a:p>
            <a:endParaRPr 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3" name="Content Placeholder 2"/>
          <p:cNvSpPr>
            <a:spLocks noGrp="1"/>
          </p:cNvSpPr>
          <p:nvPr>
            <p:ph idx="1"/>
          </p:nvPr>
        </p:nvSpPr>
        <p:spPr>
          <a:xfrm>
            <a:off x="0" y="1071546"/>
            <a:ext cx="9144000" cy="6215106"/>
          </a:xfrm>
        </p:spPr>
        <p:txBody>
          <a:bodyPr>
            <a:normAutofit fontScale="92500" lnSpcReduction="10000"/>
          </a:bodyPr>
          <a:lstStyle/>
          <a:p>
            <a:r>
              <a:rPr lang="ro-RO" b="1" i="1" dirty="0" smtClean="0">
                <a:effectLst>
                  <a:outerShdw blurRad="38100" dist="38100" dir="2700000" algn="tl">
                    <a:srgbClr val="000000">
                      <a:alpha val="43137"/>
                    </a:srgbClr>
                  </a:outerShdw>
                </a:effectLst>
              </a:rPr>
              <a:t>Body language, limbaj corporal</a:t>
            </a:r>
          </a:p>
          <a:p>
            <a:r>
              <a:rPr lang="ro-RO" sz="3600" dirty="0" smtClean="0">
                <a:solidFill>
                  <a:srgbClr val="FFFF00"/>
                </a:solidFill>
                <a:effectLst>
                  <a:outerShdw blurRad="38100" dist="38100" dir="2700000" algn="tl">
                    <a:srgbClr val="000000">
                      <a:alpha val="43137"/>
                    </a:srgbClr>
                  </a:outerShdw>
                </a:effectLst>
                <a:latin typeface="Arial Narrow" pitchFamily="34" charset="0"/>
              </a:rPr>
              <a:t>Kinesics </a:t>
            </a:r>
            <a:r>
              <a:rPr lang="ro-RO" sz="3600" dirty="0" smtClean="0">
                <a:effectLst>
                  <a:outerShdw blurRad="38100" dist="38100" dir="2700000" algn="tl">
                    <a:srgbClr val="000000">
                      <a:alpha val="43137"/>
                    </a:srgbClr>
                  </a:outerShdw>
                </a:effectLst>
                <a:latin typeface="Arial Narrow" pitchFamily="34" charset="0"/>
              </a:rPr>
              <a:t>(universal / culturally associated)</a:t>
            </a:r>
          </a:p>
          <a:p>
            <a:r>
              <a:rPr lang="ro-RO" sz="3000" b="1" dirty="0" smtClean="0">
                <a:effectLst>
                  <a:outerShdw blurRad="38100" dist="38100" dir="2700000" algn="tl">
                    <a:srgbClr val="000000">
                      <a:alpha val="43137"/>
                    </a:srgbClr>
                  </a:outerShdw>
                </a:effectLst>
                <a:latin typeface="Arial Narrow" pitchFamily="34" charset="0"/>
              </a:rPr>
              <a:t>Markers</a:t>
            </a:r>
            <a:r>
              <a:rPr lang="ro-RO" sz="3000" dirty="0" smtClean="0">
                <a:effectLst>
                  <a:outerShdw blurRad="38100" dist="38100" dir="2700000" algn="tl">
                    <a:srgbClr val="000000">
                      <a:alpha val="43137"/>
                    </a:srgbClr>
                  </a:outerShdw>
                </a:effectLst>
                <a:latin typeface="Arial Narrow" pitchFamily="34" charset="0"/>
              </a:rPr>
              <a:t> (gestures)</a:t>
            </a:r>
          </a:p>
          <a:p>
            <a:r>
              <a:rPr lang="ro-RO" sz="3000" b="1" dirty="0" smtClean="0">
                <a:effectLst>
                  <a:outerShdw blurRad="38100" dist="38100" dir="2700000" algn="tl">
                    <a:srgbClr val="000000">
                      <a:alpha val="43137"/>
                    </a:srgbClr>
                  </a:outerShdw>
                </a:effectLst>
                <a:latin typeface="Arial Narrow" pitchFamily="34" charset="0"/>
              </a:rPr>
              <a:t>Reciprocals </a:t>
            </a:r>
            <a:r>
              <a:rPr lang="ro-RO" sz="3000" dirty="0" smtClean="0">
                <a:effectLst>
                  <a:outerShdw blurRad="38100" dist="38100" dir="2700000" algn="tl">
                    <a:srgbClr val="000000">
                      <a:alpha val="43137"/>
                    </a:srgbClr>
                  </a:outerShdw>
                </a:effectLst>
                <a:latin typeface="Arial Narrow" pitchFamily="34" charset="0"/>
              </a:rPr>
              <a:t>(</a:t>
            </a:r>
            <a:r>
              <a:rPr lang="ro-RO" sz="3000" dirty="0" smtClean="0">
                <a:solidFill>
                  <a:schemeClr val="accent3">
                    <a:lumMod val="60000"/>
                    <a:lumOff val="40000"/>
                  </a:schemeClr>
                </a:solidFill>
                <a:effectLst>
                  <a:outerShdw blurRad="38100" dist="38100" dir="2700000" algn="tl">
                    <a:srgbClr val="000000">
                      <a:alpha val="43137"/>
                    </a:srgbClr>
                  </a:outerShdw>
                </a:effectLst>
                <a:latin typeface="Arial Narrow" pitchFamily="34" charset="0"/>
              </a:rPr>
              <a:t>bond servicing, empathic behaviour</a:t>
            </a:r>
            <a:r>
              <a:rPr lang="ro-RO" sz="3000" dirty="0" smtClean="0">
                <a:effectLst>
                  <a:outerShdw blurRad="38100" dist="38100" dir="2700000" algn="tl">
                    <a:srgbClr val="000000">
                      <a:alpha val="43137"/>
                    </a:srgbClr>
                  </a:outerShdw>
                </a:effectLst>
                <a:latin typeface="Arial Narrow" pitchFamily="34" charset="0"/>
              </a:rPr>
              <a:t>, </a:t>
            </a:r>
            <a:r>
              <a:rPr lang="ro-RO" sz="3000" dirty="0" smtClean="0">
                <a:solidFill>
                  <a:srgbClr val="8BF771"/>
                </a:solidFill>
                <a:effectLst>
                  <a:outerShdw blurRad="38100" dist="38100" dir="2700000" algn="tl">
                    <a:srgbClr val="000000">
                      <a:alpha val="43137"/>
                    </a:srgbClr>
                  </a:outerShdw>
                </a:effectLst>
                <a:latin typeface="Arial Narrow" pitchFamily="34" charset="0"/>
              </a:rPr>
              <a:t>courtship behaviour, quasicourtship behaviour, decourting behaviour,</a:t>
            </a:r>
            <a:r>
              <a:rPr lang="ro-RO" sz="3000" dirty="0" smtClean="0">
                <a:effectLst>
                  <a:outerShdw blurRad="38100" dist="38100" dir="2700000" algn="tl">
                    <a:srgbClr val="000000">
                      <a:alpha val="43137"/>
                    </a:srgbClr>
                  </a:outerShdw>
                </a:effectLst>
                <a:latin typeface="Arial Narrow" pitchFamily="34" charset="0"/>
              </a:rPr>
              <a:t> </a:t>
            </a:r>
            <a:r>
              <a:rPr lang="ro-RO" sz="3000" dirty="0" smtClean="0">
                <a:solidFill>
                  <a:srgbClr val="FFC000"/>
                </a:solidFill>
                <a:effectLst>
                  <a:outerShdw blurRad="38100" dist="38100" dir="2700000" algn="tl">
                    <a:srgbClr val="000000">
                      <a:alpha val="43137"/>
                    </a:srgbClr>
                  </a:outerShdw>
                </a:effectLst>
                <a:latin typeface="Arial Narrow" pitchFamily="34" charset="0"/>
              </a:rPr>
              <a:t>dominance behaviour, submission behaviour</a:t>
            </a:r>
            <a:r>
              <a:rPr lang="ro-RO" sz="3000" dirty="0" smtClean="0">
                <a:effectLst>
                  <a:outerShdw blurRad="38100" dist="38100" dir="2700000" algn="tl">
                    <a:srgbClr val="000000">
                      <a:alpha val="43137"/>
                    </a:srgbClr>
                  </a:outerShdw>
                </a:effectLst>
                <a:latin typeface="Arial Narrow" pitchFamily="34" charset="0"/>
              </a:rPr>
              <a:t>)</a:t>
            </a:r>
          </a:p>
          <a:p>
            <a:r>
              <a:rPr lang="ro-RO" sz="3000" b="1" dirty="0" smtClean="0">
                <a:effectLst>
                  <a:outerShdw blurRad="38100" dist="38100" dir="2700000" algn="tl">
                    <a:srgbClr val="000000">
                      <a:alpha val="43137"/>
                    </a:srgbClr>
                  </a:outerShdw>
                </a:effectLst>
                <a:latin typeface="Arial Narrow" pitchFamily="34" charset="0"/>
              </a:rPr>
              <a:t>Territorial</a:t>
            </a:r>
            <a:r>
              <a:rPr lang="ro-RO" sz="3000" dirty="0" smtClean="0">
                <a:effectLst>
                  <a:outerShdw blurRad="38100" dist="38100" dir="2700000" algn="tl">
                    <a:srgbClr val="000000">
                      <a:alpha val="43137"/>
                    </a:srgbClr>
                  </a:outerShdw>
                </a:effectLst>
                <a:latin typeface="Arial Narrow" pitchFamily="34" charset="0"/>
              </a:rPr>
              <a:t> (interactional framing, territorial defining)</a:t>
            </a:r>
            <a:endParaRPr lang="ro-RO" sz="3600" dirty="0" smtClean="0">
              <a:solidFill>
                <a:srgbClr val="FFFF00"/>
              </a:solidFill>
              <a:effectLst>
                <a:outerShdw blurRad="38100" dist="38100" dir="2700000" algn="tl">
                  <a:srgbClr val="000000">
                    <a:alpha val="43137"/>
                  </a:srgbClr>
                </a:outerShdw>
              </a:effectLst>
              <a:latin typeface="Arial Narrow" pitchFamily="34" charset="0"/>
            </a:endParaRPr>
          </a:p>
          <a:p>
            <a:r>
              <a:rPr lang="en-US" b="1" dirty="0" smtClean="0">
                <a:effectLst>
                  <a:outerShdw blurRad="38100" dist="38100" dir="2700000" algn="tl">
                    <a:srgbClr val="000000">
                      <a:alpha val="43137"/>
                    </a:srgbClr>
                  </a:outerShdw>
                </a:effectLst>
                <a:latin typeface="Arial Narrow" pitchFamily="34" charset="0"/>
              </a:rPr>
              <a:t>Emblems</a:t>
            </a:r>
            <a:r>
              <a:rPr lang="en-US" dirty="0" smtClean="0">
                <a:effectLst>
                  <a:outerShdw blurRad="38100" dist="38100" dir="2700000" algn="tl">
                    <a:srgbClr val="000000">
                      <a:alpha val="43137"/>
                    </a:srgbClr>
                  </a:outerShdw>
                </a:effectLst>
                <a:latin typeface="Arial Narrow" pitchFamily="34" charset="0"/>
              </a:rPr>
              <a:t> - Substitute for words and phrases</a:t>
            </a:r>
          </a:p>
          <a:p>
            <a:r>
              <a:rPr lang="en-US" b="1" dirty="0" smtClean="0">
                <a:effectLst>
                  <a:outerShdw blurRad="38100" dist="38100" dir="2700000" algn="tl">
                    <a:srgbClr val="000000">
                      <a:alpha val="43137"/>
                    </a:srgbClr>
                  </a:outerShdw>
                </a:effectLst>
                <a:latin typeface="Arial Narrow" pitchFamily="34" charset="0"/>
              </a:rPr>
              <a:t>Illustrators</a:t>
            </a:r>
            <a:r>
              <a:rPr lang="en-US" dirty="0" smtClean="0">
                <a:effectLst>
                  <a:outerShdw blurRad="38100" dist="38100" dir="2700000" algn="tl">
                    <a:srgbClr val="000000">
                      <a:alpha val="43137"/>
                    </a:srgbClr>
                  </a:outerShdw>
                </a:effectLst>
                <a:latin typeface="Arial Narrow" pitchFamily="34" charset="0"/>
              </a:rPr>
              <a:t> - Accompany or reinforce verbal messages</a:t>
            </a:r>
          </a:p>
          <a:p>
            <a:r>
              <a:rPr lang="en-US" b="1" dirty="0" smtClean="0">
                <a:effectLst>
                  <a:outerShdw blurRad="38100" dist="38100" dir="2700000" algn="tl">
                    <a:srgbClr val="000000">
                      <a:alpha val="43137"/>
                    </a:srgbClr>
                  </a:outerShdw>
                </a:effectLst>
                <a:latin typeface="Arial Narrow" pitchFamily="34" charset="0"/>
              </a:rPr>
              <a:t>Affect Displays</a:t>
            </a:r>
            <a:r>
              <a:rPr lang="en-US" dirty="0" smtClean="0">
                <a:effectLst>
                  <a:outerShdw blurRad="38100" dist="38100" dir="2700000" algn="tl">
                    <a:srgbClr val="000000">
                      <a:alpha val="43137"/>
                    </a:srgbClr>
                  </a:outerShdw>
                </a:effectLst>
                <a:latin typeface="Arial Narrow" pitchFamily="34" charset="0"/>
              </a:rPr>
              <a:t> - Show emotion</a:t>
            </a:r>
          </a:p>
          <a:p>
            <a:r>
              <a:rPr lang="en-US" b="1" dirty="0" smtClean="0">
                <a:effectLst>
                  <a:outerShdw blurRad="38100" dist="38100" dir="2700000" algn="tl">
                    <a:srgbClr val="000000">
                      <a:alpha val="43137"/>
                    </a:srgbClr>
                  </a:outerShdw>
                </a:effectLst>
                <a:latin typeface="Arial Narrow" pitchFamily="34" charset="0"/>
              </a:rPr>
              <a:t>Regulators</a:t>
            </a:r>
            <a:r>
              <a:rPr lang="en-US" dirty="0" smtClean="0">
                <a:effectLst>
                  <a:outerShdw blurRad="38100" dist="38100" dir="2700000" algn="tl">
                    <a:srgbClr val="000000">
                      <a:alpha val="43137"/>
                    </a:srgbClr>
                  </a:outerShdw>
                </a:effectLst>
                <a:latin typeface="Arial Narrow" pitchFamily="34" charset="0"/>
              </a:rPr>
              <a:t> - Control the flow and pace of communication</a:t>
            </a:r>
          </a:p>
          <a:p>
            <a:r>
              <a:rPr lang="en-US" b="1" dirty="0" smtClean="0">
                <a:effectLst>
                  <a:outerShdw blurRad="38100" dist="38100" dir="2700000" algn="tl">
                    <a:srgbClr val="000000">
                      <a:alpha val="43137"/>
                    </a:srgbClr>
                  </a:outerShdw>
                </a:effectLst>
                <a:latin typeface="Arial Narrow" pitchFamily="34" charset="0"/>
              </a:rPr>
              <a:t>Adaptors</a:t>
            </a:r>
            <a:r>
              <a:rPr lang="en-US" dirty="0" smtClean="0">
                <a:effectLst>
                  <a:outerShdw blurRad="38100" dist="38100" dir="2700000" algn="tl">
                    <a:srgbClr val="000000">
                      <a:alpha val="43137"/>
                    </a:srgbClr>
                  </a:outerShdw>
                </a:effectLst>
                <a:latin typeface="Arial Narrow" pitchFamily="34" charset="0"/>
              </a:rPr>
              <a:t> - Release physical or emotional tension</a:t>
            </a:r>
            <a:endParaRPr lang="ro-RO" dirty="0" smtClean="0">
              <a:effectLst>
                <a:outerShdw blurRad="38100" dist="38100" dir="2700000" algn="tl">
                  <a:srgbClr val="000000">
                    <a:alpha val="43137"/>
                  </a:srgbClr>
                </a:outerShdw>
              </a:effectLst>
              <a:latin typeface="Arial Narrow" pitchFamily="34" charset="0"/>
            </a:endParaRPr>
          </a:p>
          <a:p>
            <a:r>
              <a:rPr lang="ro-RO" i="1" dirty="0" smtClean="0">
                <a:effectLst>
                  <a:outerShdw blurRad="38100" dist="38100" dir="2700000" algn="tl">
                    <a:srgbClr val="000000">
                      <a:alpha val="43137"/>
                    </a:srgbClr>
                  </a:outerShdw>
                </a:effectLst>
                <a:latin typeface="Arial Narrow" pitchFamily="34" charset="0"/>
              </a:rPr>
              <a:t>Kinesics have a profound regulatory role in social groups</a:t>
            </a:r>
            <a:endParaRPr lang="en-US" i="1" dirty="0" smtClean="0">
              <a:effectLst>
                <a:outerShdw blurRad="38100" dist="38100" dir="2700000" algn="tl">
                  <a:srgbClr val="000000">
                    <a:alpha val="43137"/>
                  </a:srgbClr>
                </a:outerShdw>
              </a:effectLst>
              <a:latin typeface="Arial Narrow" pitchFamily="34" charset="0"/>
            </a:endParaRPr>
          </a:p>
          <a:p>
            <a:endParaRPr lang="en-US" dirty="0" smtClean="0">
              <a:effectLst>
                <a:outerShdw blurRad="38100" dist="38100" dir="2700000" algn="tl">
                  <a:srgbClr val="000000">
                    <a:alpha val="43137"/>
                  </a:srgbClr>
                </a:outerShdw>
              </a:effectLst>
              <a:latin typeface="Arial Narrow" pitchFamily="34" charset="0"/>
            </a:endParaRPr>
          </a:p>
          <a:p>
            <a:endParaRPr lang="ro-RO"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a:t>
            </a:r>
            <a:r>
              <a:rPr lang="en-US" dirty="0" err="1" smtClean="0"/>
              <a:t>cutanat</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tactilo-termice</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285720" y="1571612"/>
            <a:ext cx="3810000" cy="4391025"/>
          </a:xfrm>
          <a:prstGeom prst="rect">
            <a:avLst/>
          </a:prstGeom>
          <a:noFill/>
          <a:ln w="9525">
            <a:noFill/>
            <a:miter lim="800000"/>
            <a:headEnd/>
            <a:tailEnd/>
          </a:ln>
          <a:effectLst/>
        </p:spPr>
      </p:pic>
      <p:sp>
        <p:nvSpPr>
          <p:cNvPr id="5" name="TextBox 4"/>
          <p:cNvSpPr txBox="1"/>
          <p:nvPr/>
        </p:nvSpPr>
        <p:spPr>
          <a:xfrm>
            <a:off x="4357686" y="1928802"/>
            <a:ext cx="4643470" cy="4524315"/>
          </a:xfrm>
          <a:prstGeom prst="rect">
            <a:avLst/>
          </a:prstGeom>
          <a:noFill/>
        </p:spPr>
        <p:txBody>
          <a:bodyPr wrap="square" rtlCol="0">
            <a:spAutoFit/>
          </a:bodyPr>
          <a:lstStyle/>
          <a:p>
            <a:r>
              <a:rPr lang="en-US" b="1" dirty="0" smtClean="0"/>
              <a:t>Bulbs of Krause(1)</a:t>
            </a:r>
            <a:r>
              <a:rPr lang="en-US" dirty="0" smtClean="0"/>
              <a:t>, are sensitive to heat loss. They number around 150,000 and lie within 0.5mm of the surface of the skin. Whilst spread throughout the body near the openings to sweat glands, there is some increased concentration around the fingertips, nose and bends of the elbow. The </a:t>
            </a:r>
            <a:r>
              <a:rPr lang="en-US" b="1" dirty="0" smtClean="0"/>
              <a:t>Organs of </a:t>
            </a:r>
            <a:r>
              <a:rPr lang="en-US" b="1" dirty="0" err="1" smtClean="0"/>
              <a:t>Ruffini</a:t>
            </a:r>
            <a:r>
              <a:rPr lang="en-US" b="1" dirty="0" smtClean="0"/>
              <a:t>(4)</a:t>
            </a:r>
            <a:r>
              <a:rPr lang="en-US" dirty="0" smtClean="0"/>
              <a:t>, however, are sensitive to heat gain and number only around 16,000. These lie much deeper within the skin, mostly around the lips, nose, chin, chest, forehead and fingers. Due to the increased insulation provided by skin depth, these are much slower to react to changing environmental temperature than the bulbs of Krause</a:t>
            </a:r>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3" name="Content Placeholder 2"/>
          <p:cNvSpPr>
            <a:spLocks noGrp="1"/>
          </p:cNvSpPr>
          <p:nvPr>
            <p:ph idx="1"/>
          </p:nvPr>
        </p:nvSpPr>
        <p:spPr>
          <a:xfrm>
            <a:off x="0" y="1071546"/>
            <a:ext cx="9144000" cy="6215106"/>
          </a:xfrm>
        </p:spPr>
        <p:txBody>
          <a:bodyPr>
            <a:normAutofit fontScale="92500" lnSpcReduction="10000"/>
          </a:bodyPr>
          <a:lstStyle/>
          <a:p>
            <a:r>
              <a:rPr lang="ro-RO" b="1" i="1" dirty="0" smtClean="0">
                <a:effectLst>
                  <a:outerShdw blurRad="38100" dist="38100" dir="2700000" algn="tl">
                    <a:srgbClr val="000000">
                      <a:alpha val="43137"/>
                    </a:srgbClr>
                  </a:outerShdw>
                </a:effectLst>
              </a:rPr>
              <a:t>Body language, limbaj corporal</a:t>
            </a:r>
          </a:p>
          <a:p>
            <a:r>
              <a:rPr lang="ro-RO" dirty="0" smtClean="0">
                <a:effectLst>
                  <a:outerShdw blurRad="38100" dist="38100" dir="2700000" algn="tl">
                    <a:srgbClr val="000000">
                      <a:alpha val="43137"/>
                    </a:srgbClr>
                  </a:outerShdw>
                </a:effectLst>
                <a:latin typeface="Arial Narrow" pitchFamily="34" charset="0"/>
              </a:rPr>
              <a:t>Kinesics ,</a:t>
            </a:r>
            <a:r>
              <a:rPr lang="en-US" dirty="0" smtClean="0">
                <a:effectLst>
                  <a:outerShdw blurRad="38100" dist="38100" dir="2700000" algn="tl">
                    <a:srgbClr val="000000">
                      <a:alpha val="43137"/>
                    </a:srgbClr>
                  </a:outerShdw>
                </a:effectLst>
                <a:latin typeface="Arial Narrow" pitchFamily="34" charset="0"/>
              </a:rPr>
              <a:t>in 1952</a:t>
            </a:r>
            <a:r>
              <a:rPr lang="ro-RO" dirty="0" smtClean="0">
                <a:effectLst>
                  <a:outerShdw blurRad="38100" dist="38100" dir="2700000" algn="tl">
                    <a:srgbClr val="000000">
                      <a:alpha val="43137"/>
                    </a:srgbClr>
                  </a:outerShdw>
                </a:effectLst>
                <a:latin typeface="Arial Narrow" pitchFamily="34" charset="0"/>
              </a:rPr>
              <a:t>,</a:t>
            </a:r>
            <a:r>
              <a:rPr lang="en-US" dirty="0" smtClean="0">
                <a:effectLst>
                  <a:outerShdw blurRad="38100" dist="38100" dir="2700000" algn="tl">
                    <a:srgbClr val="000000">
                      <a:alpha val="43137"/>
                    </a:srgbClr>
                  </a:outerShdw>
                </a:effectLst>
                <a:latin typeface="Arial Narrow" pitchFamily="34" charset="0"/>
              </a:rPr>
              <a:t>Ray </a:t>
            </a:r>
            <a:r>
              <a:rPr lang="en-US" dirty="0" err="1" smtClean="0">
                <a:effectLst>
                  <a:outerShdw blurRad="38100" dist="38100" dir="2700000" algn="tl">
                    <a:srgbClr val="000000">
                      <a:alpha val="43137"/>
                    </a:srgbClr>
                  </a:outerShdw>
                </a:effectLst>
                <a:latin typeface="Arial Narrow" pitchFamily="34" charset="0"/>
              </a:rPr>
              <a:t>Birdwhistell</a:t>
            </a:r>
            <a:endParaRPr lang="ro-RO" dirty="0" smtClean="0">
              <a:effectLst>
                <a:outerShdw blurRad="38100" dist="38100" dir="2700000" algn="tl">
                  <a:srgbClr val="000000">
                    <a:alpha val="43137"/>
                  </a:srgbClr>
                </a:outerShdw>
              </a:effectLst>
              <a:latin typeface="Arial Narrow" pitchFamily="34" charset="0"/>
            </a:endParaRPr>
          </a:p>
          <a:p>
            <a:r>
              <a:rPr lang="en-US" dirty="0" err="1" smtClean="0">
                <a:solidFill>
                  <a:srgbClr val="FFFF00"/>
                </a:solidFill>
                <a:effectLst>
                  <a:outerShdw blurRad="38100" dist="38100" dir="2700000" algn="tl">
                    <a:srgbClr val="000000">
                      <a:alpha val="43137"/>
                    </a:srgbClr>
                  </a:outerShdw>
                </a:effectLst>
                <a:latin typeface="Arial Narrow" pitchFamily="34" charset="0"/>
              </a:rPr>
              <a:t>Haptics</a:t>
            </a:r>
            <a:r>
              <a:rPr lang="en-US" dirty="0" smtClean="0">
                <a:effectLst>
                  <a:outerShdw blurRad="38100" dist="38100" dir="2700000" algn="tl">
                    <a:srgbClr val="000000">
                      <a:alpha val="43137"/>
                    </a:srgbClr>
                  </a:outerShdw>
                </a:effectLst>
                <a:latin typeface="Arial Narrow" pitchFamily="34" charset="0"/>
              </a:rPr>
              <a:t>: touching in communication</a:t>
            </a:r>
          </a:p>
          <a:p>
            <a:r>
              <a:rPr lang="en-US" dirty="0" smtClean="0">
                <a:effectLst>
                  <a:outerShdw blurRad="38100" dist="38100" dir="2700000" algn="tl">
                    <a:srgbClr val="000000">
                      <a:alpha val="43137"/>
                    </a:srgbClr>
                  </a:outerShdw>
                </a:effectLst>
                <a:latin typeface="Arial Narrow" pitchFamily="34" charset="0"/>
              </a:rPr>
              <a:t>Touching is treated differently from one country to another. Socially acceptable levels of touching varies from one culture to another. In the Thai culture, touching someone's head may be thought rude. </a:t>
            </a:r>
            <a:r>
              <a:rPr lang="en-US" dirty="0" err="1" smtClean="0">
                <a:effectLst>
                  <a:outerShdw blurRad="38100" dist="38100" dir="2700000" algn="tl">
                    <a:srgbClr val="000000">
                      <a:alpha val="43137"/>
                    </a:srgbClr>
                  </a:outerShdw>
                </a:effectLst>
                <a:latin typeface="Arial Narrow" pitchFamily="34" charset="0"/>
              </a:rPr>
              <a:t>Remland</a:t>
            </a:r>
            <a:r>
              <a:rPr lang="en-US" dirty="0" smtClean="0">
                <a:effectLst>
                  <a:outerShdw blurRad="38100" dist="38100" dir="2700000" algn="tl">
                    <a:srgbClr val="000000">
                      <a:alpha val="43137"/>
                    </a:srgbClr>
                  </a:outerShdw>
                </a:effectLst>
                <a:latin typeface="Arial Narrow" pitchFamily="34" charset="0"/>
              </a:rPr>
              <a:t> and Jones (1995) studied groups of people communicating and found that in England (8%), France (5%) and the Netherlands (4%) touching was rare compared to their Italian (14%) and Greek (12.5%) sample.</a:t>
            </a:r>
          </a:p>
          <a:p>
            <a:r>
              <a:rPr lang="en-US" dirty="0" smtClean="0">
                <a:effectLst>
                  <a:outerShdw blurRad="38100" dist="38100" dir="2700000" algn="tl">
                    <a:srgbClr val="000000">
                      <a:alpha val="43137"/>
                    </a:srgbClr>
                  </a:outerShdw>
                </a:effectLst>
                <a:latin typeface="Arial Narrow" pitchFamily="34" charset="0"/>
              </a:rPr>
              <a:t>Striking, pushing, pulling, pinching, kicking, strangling and hand-to-hand fighting are forms of touch in the context of physical abuse. In a sentence like "I never touched him/her" or "Don't you dare to touch him/her" the term touch may be meant as euphemism for either physical abuse or sexual touching.</a:t>
            </a:r>
          </a:p>
          <a:p>
            <a:endParaRPr lang="ro-RO" dirty="0" smtClean="0"/>
          </a:p>
          <a:p>
            <a:endParaRPr 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4" name="Content Placeholder 3"/>
          <p:cNvSpPr>
            <a:spLocks noGrp="1"/>
          </p:cNvSpPr>
          <p:nvPr>
            <p:ph idx="1"/>
          </p:nvPr>
        </p:nvSpPr>
        <p:spPr>
          <a:xfrm>
            <a:off x="285720" y="1214422"/>
            <a:ext cx="8229600" cy="5643578"/>
          </a:xfrm>
        </p:spPr>
        <p:txBody>
          <a:bodyPr>
            <a:normAutofit fontScale="85000" lnSpcReduction="20000"/>
          </a:bodyPr>
          <a:lstStyle/>
          <a:p>
            <a:r>
              <a:rPr lang="ro-RO" sz="4200" b="1" dirty="0" smtClean="0">
                <a:solidFill>
                  <a:srgbClr val="FFFF00"/>
                </a:solidFill>
                <a:effectLst>
                  <a:outerShdw blurRad="38100" dist="38100" dir="2700000" algn="tl">
                    <a:srgbClr val="000000">
                      <a:alpha val="43137"/>
                    </a:srgbClr>
                  </a:outerShdw>
                </a:effectLst>
                <a:latin typeface="Arial Narrow" pitchFamily="34" charset="0"/>
              </a:rPr>
              <a:t>Proxemics, </a:t>
            </a:r>
            <a:r>
              <a:rPr lang="en-US" sz="3100" dirty="0" smtClean="0">
                <a:effectLst>
                  <a:outerShdw blurRad="38100" dist="38100" dir="2700000" algn="tl">
                    <a:srgbClr val="000000">
                      <a:alpha val="43137"/>
                    </a:srgbClr>
                  </a:outerShdw>
                </a:effectLst>
                <a:latin typeface="Arial Narrow" pitchFamily="34" charset="0"/>
              </a:rPr>
              <a:t>Edward T. Hall 1966</a:t>
            </a:r>
            <a:endParaRPr lang="ro-RO" sz="3100" b="1" dirty="0" smtClean="0">
              <a:solidFill>
                <a:srgbClr val="FFFF00"/>
              </a:solidFill>
              <a:effectLst>
                <a:outerShdw blurRad="38100" dist="38100" dir="2700000" algn="tl">
                  <a:srgbClr val="000000">
                    <a:alpha val="43137"/>
                  </a:srgbClr>
                </a:outerShdw>
              </a:effectLst>
              <a:latin typeface="Arial Narrow" pitchFamily="34" charset="0"/>
            </a:endParaRPr>
          </a:p>
          <a:p>
            <a:r>
              <a:rPr lang="en-US" sz="3100" b="1" dirty="0" smtClean="0">
                <a:effectLst>
                  <a:outerShdw blurRad="38100" dist="38100" dir="2700000" algn="tl">
                    <a:srgbClr val="000000">
                      <a:alpha val="43137"/>
                    </a:srgbClr>
                  </a:outerShdw>
                </a:effectLst>
                <a:latin typeface="Arial Narrow" pitchFamily="34" charset="0"/>
              </a:rPr>
              <a:t>Intimate distance</a:t>
            </a:r>
            <a:r>
              <a:rPr lang="en-US" sz="3100" dirty="0" smtClean="0">
                <a:effectLst>
                  <a:outerShdw blurRad="38100" dist="38100" dir="2700000" algn="tl">
                    <a:srgbClr val="000000">
                      <a:alpha val="43137"/>
                    </a:srgbClr>
                  </a:outerShdw>
                </a:effectLst>
                <a:latin typeface="Arial Narrow" pitchFamily="34" charset="0"/>
              </a:rPr>
              <a:t> for embracing, touching or whispering</a:t>
            </a:r>
          </a:p>
          <a:p>
            <a:pPr lvl="1"/>
            <a:r>
              <a:rPr lang="en-US" sz="3100" i="1" dirty="0" smtClean="0">
                <a:effectLst>
                  <a:outerShdw blurRad="38100" dist="38100" dir="2700000" algn="tl">
                    <a:srgbClr val="000000">
                      <a:alpha val="43137"/>
                    </a:srgbClr>
                  </a:outerShdw>
                </a:effectLst>
                <a:latin typeface="Arial Narrow" pitchFamily="34" charset="0"/>
              </a:rPr>
              <a:t>Close phase</a:t>
            </a:r>
            <a:r>
              <a:rPr lang="en-US" sz="3100" dirty="0" smtClean="0">
                <a:effectLst>
                  <a:outerShdw blurRad="38100" dist="38100" dir="2700000" algn="tl">
                    <a:srgbClr val="000000">
                      <a:alpha val="43137"/>
                    </a:srgbClr>
                  </a:outerShdw>
                </a:effectLst>
                <a:latin typeface="Arial Narrow" pitchFamily="34" charset="0"/>
              </a:rPr>
              <a:t> – less than 6 inches (15 cm)</a:t>
            </a:r>
          </a:p>
          <a:p>
            <a:pPr lvl="1"/>
            <a:r>
              <a:rPr lang="en-US" sz="3100" i="1" dirty="0" smtClean="0">
                <a:effectLst>
                  <a:outerShdw blurRad="38100" dist="38100" dir="2700000" algn="tl">
                    <a:srgbClr val="000000">
                      <a:alpha val="43137"/>
                    </a:srgbClr>
                  </a:outerShdw>
                </a:effectLst>
                <a:latin typeface="Arial Narrow" pitchFamily="34" charset="0"/>
              </a:rPr>
              <a:t>Far phase</a:t>
            </a:r>
            <a:r>
              <a:rPr lang="en-US" sz="3100" dirty="0" smtClean="0">
                <a:effectLst>
                  <a:outerShdw blurRad="38100" dist="38100" dir="2700000" algn="tl">
                    <a:srgbClr val="000000">
                      <a:alpha val="43137"/>
                    </a:srgbClr>
                  </a:outerShdw>
                </a:effectLst>
                <a:latin typeface="Arial Narrow" pitchFamily="34" charset="0"/>
              </a:rPr>
              <a:t> – 6 to 18 inches (15 to 46 cm)</a:t>
            </a:r>
          </a:p>
          <a:p>
            <a:r>
              <a:rPr lang="en-US" sz="3100" b="1" dirty="0" smtClean="0">
                <a:effectLst>
                  <a:outerShdw blurRad="38100" dist="38100" dir="2700000" algn="tl">
                    <a:srgbClr val="000000">
                      <a:alpha val="43137"/>
                    </a:srgbClr>
                  </a:outerShdw>
                </a:effectLst>
                <a:latin typeface="Arial Narrow" pitchFamily="34" charset="0"/>
              </a:rPr>
              <a:t>Personal distance</a:t>
            </a:r>
            <a:r>
              <a:rPr lang="en-US" sz="3100" dirty="0" smtClean="0">
                <a:effectLst>
                  <a:outerShdw blurRad="38100" dist="38100" dir="2700000" algn="tl">
                    <a:srgbClr val="000000">
                      <a:alpha val="43137"/>
                    </a:srgbClr>
                  </a:outerShdw>
                </a:effectLst>
                <a:latin typeface="Arial Narrow" pitchFamily="34" charset="0"/>
              </a:rPr>
              <a:t> for interactions among good friends or family members</a:t>
            </a:r>
          </a:p>
          <a:p>
            <a:pPr lvl="1"/>
            <a:r>
              <a:rPr lang="en-US" sz="3100" i="1" dirty="0" smtClean="0">
                <a:effectLst>
                  <a:outerShdw blurRad="38100" dist="38100" dir="2700000" algn="tl">
                    <a:srgbClr val="000000">
                      <a:alpha val="43137"/>
                    </a:srgbClr>
                  </a:outerShdw>
                </a:effectLst>
                <a:latin typeface="Arial Narrow" pitchFamily="34" charset="0"/>
              </a:rPr>
              <a:t>Close phase</a:t>
            </a:r>
            <a:r>
              <a:rPr lang="en-US" sz="3100" dirty="0" smtClean="0">
                <a:effectLst>
                  <a:outerShdw blurRad="38100" dist="38100" dir="2700000" algn="tl">
                    <a:srgbClr val="000000">
                      <a:alpha val="43137"/>
                    </a:srgbClr>
                  </a:outerShdw>
                </a:effectLst>
                <a:latin typeface="Arial Narrow" pitchFamily="34" charset="0"/>
              </a:rPr>
              <a:t> – 1.5 to 2.5 feet (46 to 76 cm)</a:t>
            </a:r>
          </a:p>
          <a:p>
            <a:pPr lvl="1"/>
            <a:r>
              <a:rPr lang="en-US" sz="3100" i="1" dirty="0" smtClean="0">
                <a:effectLst>
                  <a:outerShdw blurRad="38100" dist="38100" dir="2700000" algn="tl">
                    <a:srgbClr val="000000">
                      <a:alpha val="43137"/>
                    </a:srgbClr>
                  </a:outerShdw>
                </a:effectLst>
                <a:latin typeface="Arial Narrow" pitchFamily="34" charset="0"/>
              </a:rPr>
              <a:t>Far phase</a:t>
            </a:r>
            <a:r>
              <a:rPr lang="en-US" sz="3100" dirty="0" smtClean="0">
                <a:effectLst>
                  <a:outerShdw blurRad="38100" dist="38100" dir="2700000" algn="tl">
                    <a:srgbClr val="000000">
                      <a:alpha val="43137"/>
                    </a:srgbClr>
                  </a:outerShdw>
                </a:effectLst>
                <a:latin typeface="Arial Narrow" pitchFamily="34" charset="0"/>
              </a:rPr>
              <a:t> – 2.5 to 4 feet (76 to 120 cm)</a:t>
            </a:r>
          </a:p>
          <a:p>
            <a:r>
              <a:rPr lang="en-US" sz="3100" b="1" dirty="0" smtClean="0">
                <a:effectLst>
                  <a:outerShdw blurRad="38100" dist="38100" dir="2700000" algn="tl">
                    <a:srgbClr val="000000">
                      <a:alpha val="43137"/>
                    </a:srgbClr>
                  </a:outerShdw>
                </a:effectLst>
                <a:latin typeface="Arial Narrow" pitchFamily="34" charset="0"/>
              </a:rPr>
              <a:t>Social distance</a:t>
            </a:r>
            <a:r>
              <a:rPr lang="en-US" sz="3100" dirty="0" smtClean="0">
                <a:effectLst>
                  <a:outerShdw blurRad="38100" dist="38100" dir="2700000" algn="tl">
                    <a:srgbClr val="000000">
                      <a:alpha val="43137"/>
                    </a:srgbClr>
                  </a:outerShdw>
                </a:effectLst>
                <a:latin typeface="Arial Narrow" pitchFamily="34" charset="0"/>
              </a:rPr>
              <a:t> for interactions among acquaintances</a:t>
            </a:r>
          </a:p>
          <a:p>
            <a:pPr lvl="1"/>
            <a:r>
              <a:rPr lang="en-US" sz="3100" i="1" dirty="0" smtClean="0">
                <a:effectLst>
                  <a:outerShdw blurRad="38100" dist="38100" dir="2700000" algn="tl">
                    <a:srgbClr val="000000">
                      <a:alpha val="43137"/>
                    </a:srgbClr>
                  </a:outerShdw>
                </a:effectLst>
                <a:latin typeface="Arial Narrow" pitchFamily="34" charset="0"/>
              </a:rPr>
              <a:t>Close phase</a:t>
            </a:r>
            <a:r>
              <a:rPr lang="en-US" sz="3100" dirty="0" smtClean="0">
                <a:effectLst>
                  <a:outerShdw blurRad="38100" dist="38100" dir="2700000" algn="tl">
                    <a:srgbClr val="000000">
                      <a:alpha val="43137"/>
                    </a:srgbClr>
                  </a:outerShdw>
                </a:effectLst>
                <a:latin typeface="Arial Narrow" pitchFamily="34" charset="0"/>
              </a:rPr>
              <a:t> – 4 to 7 feet (1.2 to 2.1 m)</a:t>
            </a:r>
          </a:p>
          <a:p>
            <a:pPr lvl="1"/>
            <a:r>
              <a:rPr lang="en-US" sz="3100" i="1" dirty="0" smtClean="0">
                <a:effectLst>
                  <a:outerShdw blurRad="38100" dist="38100" dir="2700000" algn="tl">
                    <a:srgbClr val="000000">
                      <a:alpha val="43137"/>
                    </a:srgbClr>
                  </a:outerShdw>
                </a:effectLst>
                <a:latin typeface="Arial Narrow" pitchFamily="34" charset="0"/>
              </a:rPr>
              <a:t>Far phase</a:t>
            </a:r>
            <a:r>
              <a:rPr lang="en-US" sz="3100" dirty="0" smtClean="0">
                <a:effectLst>
                  <a:outerShdw blurRad="38100" dist="38100" dir="2700000" algn="tl">
                    <a:srgbClr val="000000">
                      <a:alpha val="43137"/>
                    </a:srgbClr>
                  </a:outerShdw>
                </a:effectLst>
                <a:latin typeface="Arial Narrow" pitchFamily="34" charset="0"/>
              </a:rPr>
              <a:t> – 7 to 12 feet (2.1 to 3.7 m)</a:t>
            </a:r>
          </a:p>
          <a:p>
            <a:r>
              <a:rPr lang="en-US" sz="3100" b="1" dirty="0" smtClean="0">
                <a:effectLst>
                  <a:outerShdw blurRad="38100" dist="38100" dir="2700000" algn="tl">
                    <a:srgbClr val="000000">
                      <a:alpha val="43137"/>
                    </a:srgbClr>
                  </a:outerShdw>
                </a:effectLst>
                <a:latin typeface="Arial Narrow" pitchFamily="34" charset="0"/>
              </a:rPr>
              <a:t>Public distance</a:t>
            </a:r>
            <a:r>
              <a:rPr lang="en-US" sz="3100" dirty="0" smtClean="0">
                <a:effectLst>
                  <a:outerShdw blurRad="38100" dist="38100" dir="2700000" algn="tl">
                    <a:srgbClr val="000000">
                      <a:alpha val="43137"/>
                    </a:srgbClr>
                  </a:outerShdw>
                </a:effectLst>
                <a:latin typeface="Arial Narrow" pitchFamily="34" charset="0"/>
              </a:rPr>
              <a:t> used for public speaking</a:t>
            </a:r>
          </a:p>
          <a:p>
            <a:pPr lvl="1"/>
            <a:r>
              <a:rPr lang="en-US" sz="3100" i="1" dirty="0" smtClean="0">
                <a:effectLst>
                  <a:outerShdw blurRad="38100" dist="38100" dir="2700000" algn="tl">
                    <a:srgbClr val="000000">
                      <a:alpha val="43137"/>
                    </a:srgbClr>
                  </a:outerShdw>
                </a:effectLst>
                <a:latin typeface="Arial Narrow" pitchFamily="34" charset="0"/>
              </a:rPr>
              <a:t>Close phase</a:t>
            </a:r>
            <a:r>
              <a:rPr lang="en-US" sz="3100" dirty="0" smtClean="0">
                <a:effectLst>
                  <a:outerShdw blurRad="38100" dist="38100" dir="2700000" algn="tl">
                    <a:srgbClr val="000000">
                      <a:alpha val="43137"/>
                    </a:srgbClr>
                  </a:outerShdw>
                </a:effectLst>
                <a:latin typeface="Arial Narrow" pitchFamily="34" charset="0"/>
              </a:rPr>
              <a:t> – 12 to 25 feet (3.7 to 7.6 m)</a:t>
            </a:r>
          </a:p>
          <a:p>
            <a:pPr lvl="1"/>
            <a:r>
              <a:rPr lang="en-US" sz="3100" i="1" dirty="0" smtClean="0">
                <a:effectLst>
                  <a:outerShdw blurRad="38100" dist="38100" dir="2700000" algn="tl">
                    <a:srgbClr val="000000">
                      <a:alpha val="43137"/>
                    </a:srgbClr>
                  </a:outerShdw>
                </a:effectLst>
                <a:latin typeface="Arial Narrow" pitchFamily="34" charset="0"/>
              </a:rPr>
              <a:t>Far phase</a:t>
            </a:r>
            <a:r>
              <a:rPr lang="en-US" sz="3100" dirty="0" smtClean="0">
                <a:effectLst>
                  <a:outerShdw blurRad="38100" dist="38100" dir="2700000" algn="tl">
                    <a:srgbClr val="000000">
                      <a:alpha val="43137"/>
                    </a:srgbClr>
                  </a:outerShdw>
                </a:effectLst>
                <a:latin typeface="Arial Narrow" pitchFamily="34" charset="0"/>
              </a:rPr>
              <a:t> – 25 feet (7.6 m) or more</a:t>
            </a:r>
          </a:p>
          <a:p>
            <a:endParaRPr 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4" name="Content Placeholder 3"/>
          <p:cNvSpPr>
            <a:spLocks noGrp="1"/>
          </p:cNvSpPr>
          <p:nvPr>
            <p:ph idx="1"/>
          </p:nvPr>
        </p:nvSpPr>
        <p:spPr>
          <a:xfrm>
            <a:off x="285720" y="1214422"/>
            <a:ext cx="8229600" cy="5643578"/>
          </a:xfrm>
        </p:spPr>
        <p:txBody>
          <a:bodyPr>
            <a:normAutofit lnSpcReduction="10000"/>
          </a:bodyPr>
          <a:lstStyle/>
          <a:p>
            <a:r>
              <a:rPr lang="ro-RO" sz="4200" b="1" dirty="0" smtClean="0">
                <a:solidFill>
                  <a:srgbClr val="FFFF00"/>
                </a:solidFill>
                <a:effectLst>
                  <a:outerShdw blurRad="38100" dist="38100" dir="2700000" algn="tl">
                    <a:srgbClr val="000000">
                      <a:alpha val="43137"/>
                    </a:srgbClr>
                  </a:outerShdw>
                </a:effectLst>
                <a:latin typeface="Arial Narrow" pitchFamily="34" charset="0"/>
              </a:rPr>
              <a:t>Proxemics, </a:t>
            </a:r>
            <a:r>
              <a:rPr lang="en-US" sz="3100" dirty="0" smtClean="0">
                <a:effectLst>
                  <a:outerShdw blurRad="38100" dist="38100" dir="2700000" algn="tl">
                    <a:srgbClr val="000000">
                      <a:alpha val="43137"/>
                    </a:srgbClr>
                  </a:outerShdw>
                </a:effectLst>
                <a:latin typeface="Arial Narrow" pitchFamily="34" charset="0"/>
              </a:rPr>
              <a:t>Edward T. Hall 1966</a:t>
            </a:r>
            <a:endParaRPr lang="ro-RO" sz="3100" b="1" dirty="0" smtClean="0">
              <a:solidFill>
                <a:srgbClr val="FFFF00"/>
              </a:solidFill>
              <a:effectLst>
                <a:outerShdw blurRad="38100" dist="38100" dir="2700000" algn="tl">
                  <a:srgbClr val="000000">
                    <a:alpha val="43137"/>
                  </a:srgbClr>
                </a:outerShdw>
              </a:effectLst>
              <a:latin typeface="Arial Narrow" pitchFamily="34" charset="0"/>
            </a:endParaRPr>
          </a:p>
          <a:p>
            <a:r>
              <a:rPr lang="en-US" dirty="0" err="1" smtClean="0">
                <a:effectLst>
                  <a:outerShdw blurRad="38100" dist="38100" dir="2700000" algn="tl">
                    <a:srgbClr val="000000">
                      <a:alpha val="43137"/>
                    </a:srgbClr>
                  </a:outerShdw>
                </a:effectLst>
                <a:latin typeface="Arial Narrow" pitchFamily="34" charset="0"/>
              </a:rPr>
              <a:t>Proxemics</a:t>
            </a:r>
            <a:r>
              <a:rPr lang="en-US" dirty="0" smtClean="0">
                <a:effectLst>
                  <a:outerShdw blurRad="38100" dist="38100" dir="2700000" algn="tl">
                    <a:srgbClr val="000000">
                      <a:alpha val="43137"/>
                    </a:srgbClr>
                  </a:outerShdw>
                </a:effectLst>
                <a:latin typeface="Arial Narrow" pitchFamily="34" charset="0"/>
              </a:rPr>
              <a:t> defines three different types of space:</a:t>
            </a:r>
          </a:p>
          <a:p>
            <a:r>
              <a:rPr lang="en-US" b="1" dirty="0" smtClean="0">
                <a:effectLst>
                  <a:outerShdw blurRad="38100" dist="38100" dir="2700000" algn="tl">
                    <a:srgbClr val="000000">
                      <a:alpha val="43137"/>
                    </a:srgbClr>
                  </a:outerShdw>
                </a:effectLst>
                <a:latin typeface="Arial Narrow" pitchFamily="34" charset="0"/>
              </a:rPr>
              <a:t>Fixed-feature space</a:t>
            </a:r>
            <a:r>
              <a:rPr lang="ro-RO" dirty="0" smtClean="0">
                <a:effectLst>
                  <a:outerShdw blurRad="38100" dist="38100" dir="2700000" algn="tl">
                    <a:srgbClr val="000000">
                      <a:alpha val="43137"/>
                    </a:srgbClr>
                  </a:outerShdw>
                </a:effectLst>
                <a:latin typeface="Arial Narrow" pitchFamily="34" charset="0"/>
              </a:rPr>
              <a:t>. </a:t>
            </a:r>
            <a:r>
              <a:rPr lang="en-US" dirty="0" smtClean="0">
                <a:effectLst>
                  <a:outerShdw blurRad="38100" dist="38100" dir="2700000" algn="tl">
                    <a:srgbClr val="000000">
                      <a:alpha val="43137"/>
                    </a:srgbClr>
                  </a:outerShdw>
                </a:effectLst>
                <a:latin typeface="Arial Narrow" pitchFamily="34" charset="0"/>
              </a:rPr>
              <a:t>This comprises things that are immobile, such as walls and territorial boundaries. However, some territorial boundaries can vary and are thus classified as </a:t>
            </a:r>
            <a:r>
              <a:rPr lang="en-US" dirty="0" err="1" smtClean="0">
                <a:effectLst>
                  <a:outerShdw blurRad="38100" dist="38100" dir="2700000" algn="tl">
                    <a:srgbClr val="000000">
                      <a:alpha val="43137"/>
                    </a:srgbClr>
                  </a:outerShdw>
                </a:effectLst>
                <a:latin typeface="Arial Narrow" pitchFamily="34" charset="0"/>
              </a:rPr>
              <a:t>semifixed</a:t>
            </a:r>
            <a:r>
              <a:rPr lang="en-US" dirty="0" smtClean="0">
                <a:effectLst>
                  <a:outerShdw blurRad="38100" dist="38100" dir="2700000" algn="tl">
                    <a:srgbClr val="000000">
                      <a:alpha val="43137"/>
                    </a:srgbClr>
                  </a:outerShdw>
                </a:effectLst>
                <a:latin typeface="Arial Narrow" pitchFamily="34" charset="0"/>
              </a:rPr>
              <a:t>-features.</a:t>
            </a:r>
            <a:endParaRPr lang="ro-RO" dirty="0" smtClean="0">
              <a:effectLst>
                <a:outerShdw blurRad="38100" dist="38100" dir="2700000" algn="tl">
                  <a:srgbClr val="000000">
                    <a:alpha val="43137"/>
                  </a:srgbClr>
                </a:outerShdw>
              </a:effectLst>
              <a:latin typeface="Arial Narrow" pitchFamily="34" charset="0"/>
            </a:endParaRPr>
          </a:p>
          <a:p>
            <a:r>
              <a:rPr lang="en-US" b="1" dirty="0" err="1" smtClean="0">
                <a:effectLst>
                  <a:outerShdw blurRad="38100" dist="38100" dir="2700000" algn="tl">
                    <a:srgbClr val="000000">
                      <a:alpha val="43137"/>
                    </a:srgbClr>
                  </a:outerShdw>
                </a:effectLst>
                <a:latin typeface="Arial Narrow" pitchFamily="34" charset="0"/>
              </a:rPr>
              <a:t>Semifixed</a:t>
            </a:r>
            <a:r>
              <a:rPr lang="en-US" b="1" dirty="0" smtClean="0">
                <a:effectLst>
                  <a:outerShdw blurRad="38100" dist="38100" dir="2700000" algn="tl">
                    <a:srgbClr val="000000">
                      <a:alpha val="43137"/>
                    </a:srgbClr>
                  </a:outerShdw>
                </a:effectLst>
                <a:latin typeface="Arial Narrow" pitchFamily="34" charset="0"/>
              </a:rPr>
              <a:t>-feature space</a:t>
            </a:r>
            <a:r>
              <a:rPr lang="ro-RO" dirty="0" smtClean="0">
                <a:effectLst>
                  <a:outerShdw blurRad="38100" dist="38100" dir="2700000" algn="tl">
                    <a:srgbClr val="000000">
                      <a:alpha val="43137"/>
                    </a:srgbClr>
                  </a:outerShdw>
                </a:effectLst>
                <a:latin typeface="Arial Narrow" pitchFamily="34" charset="0"/>
              </a:rPr>
              <a:t>. </a:t>
            </a:r>
            <a:r>
              <a:rPr lang="en-US" dirty="0" smtClean="0">
                <a:effectLst>
                  <a:outerShdw blurRad="38100" dist="38100" dir="2700000" algn="tl">
                    <a:srgbClr val="000000">
                      <a:alpha val="43137"/>
                    </a:srgbClr>
                  </a:outerShdw>
                </a:effectLst>
                <a:latin typeface="Arial Narrow" pitchFamily="34" charset="0"/>
              </a:rPr>
              <a:t>This comprises movable objects, like mobile furniture, while fixed-furniture is a fixed-feature.</a:t>
            </a:r>
            <a:endParaRPr lang="ro-RO" dirty="0" smtClean="0">
              <a:effectLst>
                <a:outerShdw blurRad="38100" dist="38100" dir="2700000" algn="tl">
                  <a:srgbClr val="000000">
                    <a:alpha val="43137"/>
                  </a:srgbClr>
                </a:outerShdw>
              </a:effectLst>
              <a:latin typeface="Arial Narrow" pitchFamily="34" charset="0"/>
            </a:endParaRPr>
          </a:p>
          <a:p>
            <a:r>
              <a:rPr lang="en-US" b="1" dirty="0" smtClean="0">
                <a:effectLst>
                  <a:outerShdw blurRad="38100" dist="38100" dir="2700000" algn="tl">
                    <a:srgbClr val="000000">
                      <a:alpha val="43137"/>
                    </a:srgbClr>
                  </a:outerShdw>
                </a:effectLst>
                <a:latin typeface="Arial Narrow" pitchFamily="34" charset="0"/>
              </a:rPr>
              <a:t>Informal space</a:t>
            </a:r>
            <a:r>
              <a:rPr lang="ro-RO" b="1" dirty="0" smtClean="0">
                <a:effectLst>
                  <a:outerShdw blurRad="38100" dist="38100" dir="2700000" algn="tl">
                    <a:srgbClr val="000000">
                      <a:alpha val="43137"/>
                    </a:srgbClr>
                  </a:outerShdw>
                </a:effectLst>
                <a:latin typeface="Arial Narrow" pitchFamily="34" charset="0"/>
              </a:rPr>
              <a:t>. </a:t>
            </a:r>
            <a:r>
              <a:rPr lang="ro-RO" dirty="0" smtClean="0">
                <a:effectLst>
                  <a:outerShdw blurRad="38100" dist="38100" dir="2700000" algn="tl">
                    <a:srgbClr val="000000">
                      <a:alpha val="43137"/>
                    </a:srgbClr>
                  </a:outerShdw>
                </a:effectLst>
                <a:latin typeface="Arial Narrow" pitchFamily="34" charset="0"/>
              </a:rPr>
              <a:t>T</a:t>
            </a:r>
            <a:r>
              <a:rPr lang="en-US" dirty="0" smtClean="0">
                <a:effectLst>
                  <a:outerShdw blurRad="38100" dist="38100" dir="2700000" algn="tl">
                    <a:srgbClr val="000000">
                      <a:alpha val="43137"/>
                    </a:srgbClr>
                  </a:outerShdw>
                </a:effectLst>
                <a:latin typeface="Arial Narrow" pitchFamily="34" charset="0"/>
              </a:rPr>
              <a:t>his comprises the individual</a:t>
            </a:r>
            <a:r>
              <a:rPr lang="ro-RO" dirty="0" smtClean="0">
                <a:effectLst>
                  <a:outerShdw blurRad="38100" dist="38100" dir="2700000" algn="tl">
                    <a:srgbClr val="000000">
                      <a:alpha val="43137"/>
                    </a:srgbClr>
                  </a:outerShdw>
                </a:effectLst>
                <a:latin typeface="Arial Narrow" pitchFamily="34" charset="0"/>
              </a:rPr>
              <a:t> </a:t>
            </a:r>
            <a:r>
              <a:rPr lang="en-US" dirty="0" smtClean="0">
                <a:effectLst>
                  <a:outerShdw blurRad="38100" dist="38100" dir="2700000" algn="tl">
                    <a:srgbClr val="000000">
                      <a:alpha val="43137"/>
                    </a:srgbClr>
                  </a:outerShdw>
                </a:effectLst>
                <a:latin typeface="Arial Narrow" pitchFamily="34" charset="0"/>
              </a:rPr>
              <a:t>space around the body, travels around with it, determining the personal distance among people.</a:t>
            </a:r>
            <a:endParaRPr lang="en-US"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4" name="Content Placeholder 3"/>
          <p:cNvSpPr>
            <a:spLocks noGrp="1"/>
          </p:cNvSpPr>
          <p:nvPr>
            <p:ph idx="1"/>
          </p:nvPr>
        </p:nvSpPr>
        <p:spPr>
          <a:xfrm>
            <a:off x="285720" y="1214422"/>
            <a:ext cx="8229600" cy="5643578"/>
          </a:xfrm>
        </p:spPr>
        <p:txBody>
          <a:bodyPr>
            <a:normAutofit lnSpcReduction="10000"/>
          </a:bodyPr>
          <a:lstStyle/>
          <a:p>
            <a:r>
              <a:rPr lang="ro-RO" sz="4200" b="1" dirty="0" smtClean="0">
                <a:solidFill>
                  <a:srgbClr val="FFFF00"/>
                </a:solidFill>
                <a:effectLst>
                  <a:outerShdw blurRad="38100" dist="38100" dir="2700000" algn="tl">
                    <a:srgbClr val="000000">
                      <a:alpha val="43137"/>
                    </a:srgbClr>
                  </a:outerShdw>
                </a:effectLst>
                <a:latin typeface="Arial Narrow" pitchFamily="34" charset="0"/>
              </a:rPr>
              <a:t>Proxemics, </a:t>
            </a:r>
            <a:r>
              <a:rPr lang="en-US" sz="3100" dirty="0" smtClean="0">
                <a:effectLst>
                  <a:outerShdw blurRad="38100" dist="38100" dir="2700000" algn="tl">
                    <a:srgbClr val="000000">
                      <a:alpha val="43137"/>
                    </a:srgbClr>
                  </a:outerShdw>
                </a:effectLst>
                <a:latin typeface="Arial Narrow" pitchFamily="34" charset="0"/>
              </a:rPr>
              <a:t>Edward T. Hall 1966</a:t>
            </a:r>
            <a:endParaRPr lang="ro-RO" sz="3100" dirty="0" smtClean="0">
              <a:effectLst>
                <a:outerShdw blurRad="38100" dist="38100" dir="2700000" algn="tl">
                  <a:srgbClr val="000000">
                    <a:alpha val="43137"/>
                  </a:srgbClr>
                </a:outerShdw>
              </a:effectLst>
              <a:latin typeface="Arial Narrow" pitchFamily="34" charset="0"/>
            </a:endParaRPr>
          </a:p>
          <a:p>
            <a:r>
              <a:rPr lang="ro-RO" sz="3100" b="1" dirty="0" smtClean="0">
                <a:effectLst>
                  <a:outerShdw blurRad="38100" dist="38100" dir="2700000" algn="tl">
                    <a:srgbClr val="000000">
                      <a:alpha val="43137"/>
                    </a:srgbClr>
                  </a:outerShdw>
                </a:effectLst>
                <a:latin typeface="Arial Narrow" pitchFamily="34" charset="0"/>
              </a:rPr>
              <a:t>Point behaviour</a:t>
            </a:r>
          </a:p>
          <a:p>
            <a:r>
              <a:rPr lang="ro-RO" sz="3100" b="1" dirty="0" smtClean="0">
                <a:effectLst>
                  <a:outerShdw blurRad="38100" dist="38100" dir="2700000" algn="tl">
                    <a:srgbClr val="000000">
                      <a:alpha val="43137"/>
                    </a:srgbClr>
                  </a:outerShdw>
                </a:effectLst>
                <a:latin typeface="Arial Narrow" pitchFamily="34" charset="0"/>
              </a:rPr>
              <a:t>Positional behaviour</a:t>
            </a:r>
          </a:p>
          <a:p>
            <a:r>
              <a:rPr lang="ro-RO" sz="3100" b="1" dirty="0" smtClean="0">
                <a:effectLst>
                  <a:outerShdw blurRad="38100" dist="38100" dir="2700000" algn="tl">
                    <a:srgbClr val="000000">
                      <a:alpha val="43137"/>
                    </a:srgbClr>
                  </a:outerShdw>
                </a:effectLst>
                <a:latin typeface="Arial Narrow" pitchFamily="34" charset="0"/>
              </a:rPr>
              <a:t>“With” or “not with” space</a:t>
            </a:r>
          </a:p>
          <a:p>
            <a:r>
              <a:rPr lang="ro-RO" sz="3100" b="1" dirty="0" smtClean="0">
                <a:effectLst>
                  <a:outerShdw blurRad="38100" dist="38100" dir="2700000" algn="tl">
                    <a:srgbClr val="000000">
                      <a:alpha val="43137"/>
                    </a:srgbClr>
                  </a:outerShdw>
                </a:effectLst>
                <a:latin typeface="Arial Narrow" pitchFamily="34" charset="0"/>
              </a:rPr>
              <a:t>Low commitment / high commitment configuration</a:t>
            </a:r>
          </a:p>
          <a:p>
            <a:r>
              <a:rPr lang="ro-RO" sz="3100" b="1" dirty="0" smtClean="0">
                <a:effectLst>
                  <a:outerShdw blurRad="38100" dist="38100" dir="2700000" algn="tl">
                    <a:srgbClr val="000000">
                      <a:alpha val="43137"/>
                    </a:srgbClr>
                  </a:outerShdw>
                </a:effectLst>
                <a:latin typeface="Arial Narrow" pitchFamily="34" charset="0"/>
              </a:rPr>
              <a:t>Formation (clustering or separating to show the degree of affiliation)</a:t>
            </a:r>
          </a:p>
          <a:p>
            <a:r>
              <a:rPr lang="ro-RO" sz="3100" b="1" dirty="0" smtClean="0">
                <a:effectLst>
                  <a:outerShdw blurRad="38100" dist="38100" dir="2700000" algn="tl">
                    <a:srgbClr val="000000">
                      <a:alpha val="43137"/>
                    </a:srgbClr>
                  </a:outerShdw>
                </a:effectLst>
                <a:latin typeface="Arial Narrow" pitchFamily="34" charset="0"/>
              </a:rPr>
              <a:t>Fixed space (furniture)</a:t>
            </a:r>
          </a:p>
          <a:p>
            <a:r>
              <a:rPr lang="ro-RO" sz="3100" b="1" dirty="0" smtClean="0">
                <a:effectLst>
                  <a:outerShdw blurRad="38100" dist="38100" dir="2700000" algn="tl">
                    <a:srgbClr val="000000">
                      <a:alpha val="43137"/>
                    </a:srgbClr>
                  </a:outerShdw>
                </a:effectLst>
                <a:latin typeface="Arial Narrow" pitchFamily="34" charset="0"/>
              </a:rPr>
              <a:t>Built space</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Metacomunicarea, “circumspeech”</a:t>
            </a:r>
            <a:endParaRPr lang="en-US" dirty="0"/>
          </a:p>
        </p:txBody>
      </p:sp>
      <p:sp>
        <p:nvSpPr>
          <p:cNvPr id="4" name="Content Placeholder 3"/>
          <p:cNvSpPr>
            <a:spLocks noGrp="1"/>
          </p:cNvSpPr>
          <p:nvPr>
            <p:ph idx="1"/>
          </p:nvPr>
        </p:nvSpPr>
        <p:spPr>
          <a:xfrm>
            <a:off x="285720" y="1214422"/>
            <a:ext cx="8229600" cy="5643578"/>
          </a:xfrm>
        </p:spPr>
        <p:txBody>
          <a:bodyPr>
            <a:normAutofit/>
          </a:bodyPr>
          <a:lstStyle/>
          <a:p>
            <a:r>
              <a:rPr lang="ro-RO" sz="4200" b="1" dirty="0" smtClean="0">
                <a:solidFill>
                  <a:srgbClr val="FFFF00"/>
                </a:solidFill>
                <a:effectLst>
                  <a:outerShdw blurRad="38100" dist="38100" dir="2700000" algn="tl">
                    <a:srgbClr val="000000">
                      <a:alpha val="43137"/>
                    </a:srgbClr>
                  </a:outerShdw>
                </a:effectLst>
                <a:latin typeface="Arial Narrow" pitchFamily="34" charset="0"/>
              </a:rPr>
              <a:t>Proxemics, </a:t>
            </a:r>
            <a:r>
              <a:rPr lang="en-US" sz="3100" dirty="0" smtClean="0">
                <a:effectLst>
                  <a:outerShdw blurRad="38100" dist="38100" dir="2700000" algn="tl">
                    <a:srgbClr val="000000">
                      <a:alpha val="43137"/>
                    </a:srgbClr>
                  </a:outerShdw>
                </a:effectLst>
                <a:latin typeface="Arial Narrow" pitchFamily="34" charset="0"/>
              </a:rPr>
              <a:t>Edward T. Hall 1966</a:t>
            </a:r>
            <a:endParaRPr lang="ro-RO" sz="3100" dirty="0" smtClean="0">
              <a:effectLst>
                <a:outerShdw blurRad="38100" dist="38100" dir="2700000" algn="tl">
                  <a:srgbClr val="000000">
                    <a:alpha val="43137"/>
                  </a:srgbClr>
                </a:outerShdw>
              </a:effectLst>
              <a:latin typeface="Arial Narrow" pitchFamily="34" charset="0"/>
            </a:endParaRPr>
          </a:p>
          <a:p>
            <a:r>
              <a:rPr lang="en-US" sz="3200" dirty="0" err="1" smtClean="0">
                <a:effectLst>
                  <a:outerShdw blurRad="38100" dist="38100" dir="2700000" algn="tl">
                    <a:srgbClr val="000000">
                      <a:alpha val="43137"/>
                    </a:srgbClr>
                  </a:outerShdw>
                </a:effectLst>
                <a:latin typeface="Arial Narrow" pitchFamily="34" charset="0"/>
              </a:rPr>
              <a:t>Proxemics</a:t>
            </a:r>
            <a:r>
              <a:rPr lang="en-US" sz="3200" dirty="0" smtClean="0">
                <a:effectLst>
                  <a:outerShdw blurRad="38100" dist="38100" dir="2700000" algn="tl">
                    <a:srgbClr val="000000">
                      <a:alpha val="43137"/>
                    </a:srgbClr>
                  </a:outerShdw>
                </a:effectLst>
                <a:latin typeface="Arial Narrow" pitchFamily="34" charset="0"/>
              </a:rPr>
              <a:t> also classifies spaces as either </a:t>
            </a:r>
            <a:r>
              <a:rPr lang="en-US" sz="3200" i="1" dirty="0" err="1" smtClean="0">
                <a:effectLst>
                  <a:outerShdw blurRad="38100" dist="38100" dir="2700000" algn="tl">
                    <a:srgbClr val="000000">
                      <a:alpha val="43137"/>
                    </a:srgbClr>
                  </a:outerShdw>
                </a:effectLst>
                <a:latin typeface="Arial Narrow" pitchFamily="34" charset="0"/>
              </a:rPr>
              <a:t>sociofugal</a:t>
            </a:r>
            <a:r>
              <a:rPr lang="en-US" sz="3200" dirty="0" smtClean="0">
                <a:effectLst>
                  <a:outerShdw blurRad="38100" dist="38100" dir="2700000" algn="tl">
                    <a:srgbClr val="000000">
                      <a:alpha val="43137"/>
                    </a:srgbClr>
                  </a:outerShdw>
                </a:effectLst>
                <a:latin typeface="Arial Narrow" pitchFamily="34" charset="0"/>
              </a:rPr>
              <a:t> or </a:t>
            </a:r>
            <a:r>
              <a:rPr lang="en-US" sz="3200" i="1" dirty="0" err="1" smtClean="0">
                <a:effectLst>
                  <a:outerShdw blurRad="38100" dist="38100" dir="2700000" algn="tl">
                    <a:srgbClr val="000000">
                      <a:alpha val="43137"/>
                    </a:srgbClr>
                  </a:outerShdw>
                </a:effectLst>
                <a:latin typeface="Arial Narrow" pitchFamily="34" charset="0"/>
              </a:rPr>
              <a:t>sociopetal</a:t>
            </a:r>
            <a:r>
              <a:rPr lang="en-US" sz="3200" dirty="0" smtClean="0">
                <a:effectLst>
                  <a:outerShdw blurRad="38100" dist="38100" dir="2700000" algn="tl">
                    <a:srgbClr val="000000">
                      <a:alpha val="43137"/>
                    </a:srgbClr>
                  </a:outerShdw>
                </a:effectLst>
                <a:latin typeface="Arial Narrow" pitchFamily="34" charset="0"/>
              </a:rPr>
              <a:t> (c.f. the </a:t>
            </a:r>
            <a:r>
              <a:rPr lang="en-US" sz="3200" dirty="0" err="1" smtClean="0">
                <a:effectLst>
                  <a:outerShdw blurRad="38100" dist="38100" dir="2700000" algn="tl">
                    <a:srgbClr val="000000">
                      <a:alpha val="43137"/>
                    </a:srgbClr>
                  </a:outerShdw>
                </a:effectLst>
                <a:latin typeface="Arial Narrow" pitchFamily="34" charset="0"/>
              </a:rPr>
              <a:t>sociofugal-sociopetal</a:t>
            </a:r>
            <a:r>
              <a:rPr lang="en-US" sz="3200" dirty="0" smtClean="0">
                <a:effectLst>
                  <a:outerShdw blurRad="38100" dist="38100" dir="2700000" algn="tl">
                    <a:srgbClr val="000000">
                      <a:alpha val="43137"/>
                    </a:srgbClr>
                  </a:outerShdw>
                </a:effectLst>
                <a:latin typeface="Arial Narrow" pitchFamily="34" charset="0"/>
              </a:rPr>
              <a:t> </a:t>
            </a:r>
            <a:r>
              <a:rPr lang="en-US" sz="3200" dirty="0" err="1" smtClean="0">
                <a:effectLst>
                  <a:outerShdw blurRad="38100" dist="38100" dir="2700000" algn="tl">
                    <a:srgbClr val="000000">
                      <a:alpha val="43137"/>
                    </a:srgbClr>
                  </a:outerShdw>
                </a:effectLst>
                <a:latin typeface="Arial Narrow" pitchFamily="34" charset="0"/>
              </a:rPr>
              <a:t>behaviou</a:t>
            </a:r>
            <a:r>
              <a:rPr lang="ro-RO" sz="3200" dirty="0" smtClean="0">
                <a:effectLst>
                  <a:outerShdw blurRad="38100" dist="38100" dir="2700000" algn="tl">
                    <a:srgbClr val="000000">
                      <a:alpha val="43137"/>
                    </a:srgbClr>
                  </a:outerShdw>
                </a:effectLst>
                <a:latin typeface="Arial Narrow" pitchFamily="34" charset="0"/>
              </a:rPr>
              <a:t>r</a:t>
            </a:r>
            <a:r>
              <a:rPr lang="en-US" sz="3200" dirty="0" smtClean="0">
                <a:effectLst>
                  <a:outerShdw blurRad="38100" dist="38100" dir="2700000" algn="tl">
                    <a:srgbClr val="000000">
                      <a:alpha val="43137"/>
                    </a:srgbClr>
                  </a:outerShdw>
                </a:effectLst>
                <a:latin typeface="Arial Narrow" pitchFamily="34" charset="0"/>
              </a:rPr>
              <a:t> category). The terms are analogous to the words "centrifugal" and "centripetal". </a:t>
            </a:r>
            <a:r>
              <a:rPr lang="en-US" sz="3200" dirty="0" err="1" smtClean="0">
                <a:effectLst>
                  <a:outerShdw blurRad="38100" dist="38100" dir="2700000" algn="tl">
                    <a:srgbClr val="000000">
                      <a:alpha val="43137"/>
                    </a:srgbClr>
                  </a:outerShdw>
                </a:effectLst>
                <a:latin typeface="Arial Narrow" pitchFamily="34" charset="0"/>
              </a:rPr>
              <a:t>Sociopetal</a:t>
            </a:r>
            <a:r>
              <a:rPr lang="en-US" sz="3200" dirty="0" smtClean="0">
                <a:effectLst>
                  <a:outerShdw blurRad="38100" dist="38100" dir="2700000" algn="tl">
                    <a:srgbClr val="000000">
                      <a:alpha val="43137"/>
                    </a:srgbClr>
                  </a:outerShdw>
                </a:effectLst>
                <a:latin typeface="Arial Narrow" pitchFamily="34" charset="0"/>
              </a:rPr>
              <a:t> spaces are spaces that are conducive, by dint of how they are organized, to interpersonal </a:t>
            </a:r>
            <a:r>
              <a:rPr lang="en-US" sz="3200" dirty="0" err="1" smtClean="0">
                <a:effectLst>
                  <a:outerShdw blurRad="38100" dist="38100" dir="2700000" algn="tl">
                    <a:srgbClr val="000000">
                      <a:alpha val="43137"/>
                    </a:srgbClr>
                  </a:outerShdw>
                </a:effectLst>
                <a:latin typeface="Arial Narrow" pitchFamily="34" charset="0"/>
              </a:rPr>
              <a:t>communcation</a:t>
            </a:r>
            <a:r>
              <a:rPr lang="en-US" sz="3200" dirty="0" smtClean="0">
                <a:effectLst>
                  <a:outerShdw blurRad="38100" dist="38100" dir="2700000" algn="tl">
                    <a:srgbClr val="000000">
                      <a:alpha val="43137"/>
                    </a:srgbClr>
                  </a:outerShdw>
                </a:effectLst>
                <a:latin typeface="Arial Narrow" pitchFamily="34" charset="0"/>
              </a:rPr>
              <a:t>, whereas </a:t>
            </a:r>
            <a:r>
              <a:rPr lang="en-US" sz="3200" dirty="0" err="1" smtClean="0">
                <a:effectLst>
                  <a:outerShdw blurRad="38100" dist="38100" dir="2700000" algn="tl">
                    <a:srgbClr val="000000">
                      <a:alpha val="43137"/>
                    </a:srgbClr>
                  </a:outerShdw>
                </a:effectLst>
                <a:latin typeface="Arial Narrow" pitchFamily="34" charset="0"/>
              </a:rPr>
              <a:t>sociofugal</a:t>
            </a:r>
            <a:r>
              <a:rPr lang="en-US" sz="3200" dirty="0" smtClean="0">
                <a:effectLst>
                  <a:outerShdw blurRad="38100" dist="38100" dir="2700000" algn="tl">
                    <a:srgbClr val="000000">
                      <a:alpha val="43137"/>
                    </a:srgbClr>
                  </a:outerShdw>
                </a:effectLst>
                <a:latin typeface="Arial Narrow" pitchFamily="34" charset="0"/>
              </a:rPr>
              <a:t> spaces encourage </a:t>
            </a:r>
            <a:r>
              <a:rPr lang="en-US" sz="3200" dirty="0" err="1" smtClean="0">
                <a:effectLst>
                  <a:outerShdw blurRad="38100" dist="38100" dir="2700000" algn="tl">
                    <a:srgbClr val="000000">
                      <a:alpha val="43137"/>
                    </a:srgbClr>
                  </a:outerShdw>
                </a:effectLst>
                <a:latin typeface="Arial Narrow" pitchFamily="34" charset="0"/>
              </a:rPr>
              <a:t>solitariety</a:t>
            </a:r>
            <a:r>
              <a:rPr lang="en-US" sz="3200" dirty="0" smtClean="0">
                <a:effectLst>
                  <a:outerShdw blurRad="38100" dist="38100" dir="2700000" algn="tl">
                    <a:srgbClr val="000000">
                      <a:alpha val="43137"/>
                    </a:srgbClr>
                  </a:outerShdw>
                </a:effectLst>
                <a:latin typeface="Arial Narrow" pitchFamily="34" charset="0"/>
              </a:rPr>
              <a:t>.</a:t>
            </a:r>
            <a:endParaRPr lang="ro-RO" sz="3100" dirty="0" smtClean="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Rolul general al comunicării</a:t>
            </a:r>
            <a:endParaRPr lang="en-US" dirty="0"/>
          </a:p>
        </p:txBody>
      </p:sp>
      <p:sp>
        <p:nvSpPr>
          <p:cNvPr id="3" name="Content Placeholder 2"/>
          <p:cNvSpPr>
            <a:spLocks noGrp="1"/>
          </p:cNvSpPr>
          <p:nvPr>
            <p:ph idx="1"/>
          </p:nvPr>
        </p:nvSpPr>
        <p:spPr/>
        <p:txBody>
          <a:bodyPr>
            <a:normAutofit/>
          </a:bodyPr>
          <a:lstStyle/>
          <a:p>
            <a:pPr>
              <a:buNone/>
            </a:pPr>
            <a:r>
              <a:rPr lang="ro-RO" sz="3200" b="1" dirty="0" smtClean="0">
                <a:effectLst>
                  <a:outerShdw blurRad="38100" dist="38100" dir="2700000" algn="tl">
                    <a:srgbClr val="000000">
                      <a:alpha val="43137"/>
                    </a:srgbClr>
                  </a:outerShdw>
                </a:effectLst>
                <a:latin typeface="Arial Narrow" pitchFamily="34" charset="0"/>
              </a:rPr>
              <a:t>Instructiv</a:t>
            </a:r>
          </a:p>
          <a:p>
            <a:pPr>
              <a:buNone/>
            </a:pPr>
            <a:r>
              <a:rPr lang="ro-RO" sz="3200" b="1" dirty="0" smtClean="0">
                <a:effectLst>
                  <a:outerShdw blurRad="38100" dist="38100" dir="2700000" algn="tl">
                    <a:srgbClr val="000000">
                      <a:alpha val="43137"/>
                    </a:srgbClr>
                  </a:outerShdw>
                </a:effectLst>
                <a:latin typeface="Arial Narrow" pitchFamily="34" charset="0"/>
              </a:rPr>
              <a:t>Relaţional</a:t>
            </a:r>
          </a:p>
          <a:p>
            <a:pPr>
              <a:buNone/>
            </a:pPr>
            <a:r>
              <a:rPr lang="ro-RO" sz="3200" b="1" dirty="0" smtClean="0">
                <a:effectLst>
                  <a:outerShdw blurRad="38100" dist="38100" dir="2700000" algn="tl">
                    <a:srgbClr val="000000">
                      <a:alpha val="43137"/>
                    </a:srgbClr>
                  </a:outerShdw>
                </a:effectLst>
                <a:latin typeface="Arial Narrow" pitchFamily="34" charset="0"/>
              </a:rPr>
              <a:t>Identitate</a:t>
            </a:r>
          </a:p>
          <a:p>
            <a:pPr>
              <a:buNone/>
            </a:pPr>
            <a:r>
              <a:rPr lang="ro-RO" sz="3200" b="1" dirty="0" smtClean="0">
                <a:effectLst>
                  <a:outerShdw blurRad="38100" dist="38100" dir="2700000" algn="tl">
                    <a:srgbClr val="000000">
                      <a:alpha val="43137"/>
                    </a:srgbClr>
                  </a:outerShdw>
                </a:effectLst>
                <a:latin typeface="Arial Narrow" pitchFamily="34" charset="0"/>
              </a:rPr>
              <a:t>Regulator</a:t>
            </a:r>
            <a:endParaRPr lang="en-US" sz="3200" b="1" dirty="0">
              <a:effectLst>
                <a:outerShdw blurRad="38100" dist="38100" dir="2700000" algn="tl">
                  <a:srgbClr val="000000">
                    <a:alpha val="43137"/>
                  </a:srgbClr>
                </a:outerShdw>
              </a:effectLst>
              <a:latin typeface="Arial Narrow"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EMOTIILE/AFECTIVITATEA</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COGNIŢIA ŞI EMOŢIA</a:t>
            </a:r>
            <a:br>
              <a:rPr lang="ro-RO" dirty="0" smtClean="0"/>
            </a:br>
            <a:r>
              <a:rPr lang="ro-RO" sz="2700" dirty="0" smtClean="0"/>
              <a:t>Stanley Schachter, Jerome E. Singer</a:t>
            </a:r>
            <a:br>
              <a:rPr lang="ro-RO" sz="2700" dirty="0" smtClean="0"/>
            </a:br>
            <a:r>
              <a:rPr lang="ro-RO" sz="2700" dirty="0" smtClean="0"/>
              <a:t>(1922 – 1997 / n. 1957)</a:t>
            </a:r>
            <a:endParaRPr lang="en-US" sz="2700" dirty="0"/>
          </a:p>
        </p:txBody>
      </p:sp>
      <p:sp>
        <p:nvSpPr>
          <p:cNvPr id="3" name="Content Placeholder 2"/>
          <p:cNvSpPr>
            <a:spLocks noGrp="1"/>
          </p:cNvSpPr>
          <p:nvPr>
            <p:ph idx="1"/>
          </p:nvPr>
        </p:nvSpPr>
        <p:spPr/>
        <p:txBody>
          <a:bodyPr/>
          <a:lstStyle/>
          <a:p>
            <a:r>
              <a:rPr lang="ro-RO" dirty="0" smtClean="0"/>
              <a:t>Experimentul Uniformed Services University Bethesda, Maryland </a:t>
            </a:r>
            <a:endParaRPr lang="en-US" dirty="0"/>
          </a:p>
        </p:txBody>
      </p:sp>
      <p:pic>
        <p:nvPicPr>
          <p:cNvPr id="2050" name="Picture 2"/>
          <p:cNvPicPr>
            <a:picLocks noChangeAspect="1" noChangeArrowheads="1"/>
          </p:cNvPicPr>
          <p:nvPr/>
        </p:nvPicPr>
        <p:blipFill>
          <a:blip r:embed="rId2"/>
          <a:srcRect/>
          <a:stretch>
            <a:fillRect/>
          </a:stretch>
        </p:blipFill>
        <p:spPr bwMode="auto">
          <a:xfrm>
            <a:off x="7528369" y="2438400"/>
            <a:ext cx="1615631"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400" dirty="0" smtClean="0"/>
              <a:t>AUTOCONTROLUL, RECOMPENSA ÎNTÂRZIATĂ</a:t>
            </a:r>
            <a:br>
              <a:rPr lang="ro-RO" sz="2400" dirty="0" smtClean="0"/>
            </a:br>
            <a:r>
              <a:rPr lang="ro-RO" sz="2400" dirty="0" smtClean="0"/>
              <a:t>Walter Mischel n. 1930</a:t>
            </a:r>
            <a:endParaRPr lang="en-US" sz="2400" dirty="0"/>
          </a:p>
        </p:txBody>
      </p:sp>
      <p:sp>
        <p:nvSpPr>
          <p:cNvPr id="3" name="Content Placeholder 2"/>
          <p:cNvSpPr>
            <a:spLocks noGrp="1"/>
          </p:cNvSpPr>
          <p:nvPr>
            <p:ph idx="1"/>
          </p:nvPr>
        </p:nvSpPr>
        <p:spPr/>
        <p:txBody>
          <a:bodyPr/>
          <a:lstStyle/>
          <a:p>
            <a:r>
              <a:rPr lang="ro-RO" dirty="0" smtClean="0"/>
              <a:t>Sistemul rece cognitiv (cortical)</a:t>
            </a:r>
          </a:p>
          <a:p>
            <a:r>
              <a:rPr lang="ro-RO" dirty="0" smtClean="0"/>
              <a:t>Sistemul fierbinte (emotiv)</a:t>
            </a:r>
            <a:endParaRPr lang="en-US" dirty="0"/>
          </a:p>
        </p:txBody>
      </p:sp>
      <p:pic>
        <p:nvPicPr>
          <p:cNvPr id="1026" name="Picture 2"/>
          <p:cNvPicPr>
            <a:picLocks noChangeAspect="1" noChangeArrowheads="1"/>
          </p:cNvPicPr>
          <p:nvPr/>
        </p:nvPicPr>
        <p:blipFill>
          <a:blip r:embed="rId2"/>
          <a:srcRect/>
          <a:stretch>
            <a:fillRect/>
          </a:stretch>
        </p:blipFill>
        <p:spPr bwMode="auto">
          <a:xfrm>
            <a:off x="7125100" y="1066800"/>
            <a:ext cx="1790299" cy="2362200"/>
          </a:xfrm>
          <a:prstGeom prst="rect">
            <a:avLst/>
          </a:prstGeom>
          <a:noFill/>
          <a:ln w="9525">
            <a:noFill/>
            <a:miter lim="800000"/>
            <a:headEnd/>
            <a:tailEnd/>
          </a:ln>
          <a:effec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Interacţiuni sociale şi emoţiile</a:t>
            </a:r>
            <a:br>
              <a:rPr lang="ro-RO" dirty="0" smtClean="0"/>
            </a:br>
            <a:r>
              <a:rPr lang="ro-RO" sz="2700" dirty="0" smtClean="0"/>
              <a:t>(Taylor, Bagby, Parker, 1999)</a:t>
            </a:r>
            <a:endParaRPr lang="en-US" sz="2700" dirty="0"/>
          </a:p>
        </p:txBody>
      </p:sp>
      <p:sp>
        <p:nvSpPr>
          <p:cNvPr id="3" name="Content Placeholder 2"/>
          <p:cNvSpPr>
            <a:spLocks noGrp="1"/>
          </p:cNvSpPr>
          <p:nvPr>
            <p:ph idx="1"/>
          </p:nvPr>
        </p:nvSpPr>
        <p:spPr/>
        <p:txBody>
          <a:bodyPr/>
          <a:lstStyle/>
          <a:p>
            <a:r>
              <a:rPr lang="ro-RO" dirty="0" smtClean="0"/>
              <a:t>Interacţiunea reflexivă</a:t>
            </a:r>
          </a:p>
          <a:p>
            <a:r>
              <a:rPr lang="ro-RO" dirty="0" smtClean="0"/>
              <a:t>Interacţiunea reactivă (agresivitate, anxietate)</a:t>
            </a:r>
          </a:p>
          <a:p>
            <a:r>
              <a:rPr lang="ro-RO" dirty="0" smtClean="0"/>
              <a:t>Interacţiunea evocativă-reactivă</a:t>
            </a:r>
          </a:p>
          <a:p>
            <a:r>
              <a:rPr lang="ro-RO" dirty="0" smtClean="0"/>
              <a:t>Interacţiunea proactivă (asertivitate)</a:t>
            </a:r>
          </a:p>
          <a:p>
            <a:endParaRPr lang="ro-RO" dirty="0" smtClean="0"/>
          </a:p>
          <a:p>
            <a:r>
              <a:rPr lang="ro-RO" dirty="0" smtClean="0"/>
              <a:t>Graficul Tony Schwartz</a:t>
            </a:r>
          </a:p>
          <a:p>
            <a:endParaRPr lang="ro-RO"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a:t>
            </a:r>
            <a:r>
              <a:rPr lang="en-US" dirty="0" err="1" smtClean="0"/>
              <a:t>cutanat</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tactilo-termice</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285720" y="1571612"/>
            <a:ext cx="3810000" cy="4391025"/>
          </a:xfrm>
          <a:prstGeom prst="rect">
            <a:avLst/>
          </a:prstGeom>
          <a:noFill/>
          <a:ln w="9525">
            <a:noFill/>
            <a:miter lim="800000"/>
            <a:headEnd/>
            <a:tailEnd/>
          </a:ln>
          <a:effectLst/>
        </p:spPr>
      </p:pic>
      <p:sp>
        <p:nvSpPr>
          <p:cNvPr id="5" name="TextBox 4"/>
          <p:cNvSpPr txBox="1"/>
          <p:nvPr/>
        </p:nvSpPr>
        <p:spPr>
          <a:xfrm>
            <a:off x="4500530" y="1357298"/>
            <a:ext cx="4643470" cy="2585323"/>
          </a:xfrm>
          <a:prstGeom prst="rect">
            <a:avLst/>
          </a:prstGeom>
          <a:noFill/>
        </p:spPr>
        <p:txBody>
          <a:bodyPr wrap="square" rtlCol="0">
            <a:spAutoFit/>
          </a:bodyPr>
          <a:lstStyle/>
          <a:p>
            <a:r>
              <a:rPr lang="en-US" dirty="0" smtClean="0"/>
              <a:t>(2) Free Nerve Endings, Pain and Touch Sensitive</a:t>
            </a:r>
            <a:br>
              <a:rPr lang="en-US" dirty="0" smtClean="0"/>
            </a:br>
            <a:r>
              <a:rPr lang="en-US" dirty="0" smtClean="0"/>
              <a:t>(3) </a:t>
            </a:r>
            <a:r>
              <a:rPr lang="en-US" dirty="0" err="1" smtClean="0"/>
              <a:t>Pacini's</a:t>
            </a:r>
            <a:r>
              <a:rPr lang="en-US" dirty="0" smtClean="0"/>
              <a:t> Corpuscles, Detect Pressure / Vibration (200-300 Hz)</a:t>
            </a:r>
            <a:br>
              <a:rPr lang="en-US" dirty="0" smtClean="0"/>
            </a:br>
            <a:r>
              <a:rPr lang="en-US" dirty="0" smtClean="0"/>
              <a:t>(5) Merkel's Disks,  Touch Sensitive</a:t>
            </a:r>
            <a:br>
              <a:rPr lang="en-US" dirty="0" smtClean="0"/>
            </a:br>
            <a:r>
              <a:rPr lang="en-US" dirty="0" smtClean="0"/>
              <a:t>(6) </a:t>
            </a:r>
            <a:r>
              <a:rPr lang="en-US" dirty="0" err="1" smtClean="0"/>
              <a:t>Meissner's</a:t>
            </a:r>
            <a:r>
              <a:rPr lang="en-US" dirty="0" smtClean="0"/>
              <a:t> Corpuscles, Touch &amp; Vibration Sensitive (50 Hz)</a:t>
            </a:r>
          </a:p>
          <a:p>
            <a:endParaRPr lang="en-US" dirty="0" smtClean="0"/>
          </a:p>
          <a:p>
            <a:endParaRPr lang="en-US" dirty="0"/>
          </a:p>
        </p:txBody>
      </p:sp>
      <p:pic>
        <p:nvPicPr>
          <p:cNvPr id="2050" name="Picture 2"/>
          <p:cNvPicPr>
            <a:picLocks noChangeAspect="1" noChangeArrowheads="1"/>
          </p:cNvPicPr>
          <p:nvPr/>
        </p:nvPicPr>
        <p:blipFill>
          <a:blip r:embed="rId3"/>
          <a:srcRect/>
          <a:stretch>
            <a:fillRect/>
          </a:stretch>
        </p:blipFill>
        <p:spPr bwMode="auto">
          <a:xfrm>
            <a:off x="4000496" y="3354595"/>
            <a:ext cx="5143504" cy="3503405"/>
          </a:xfrm>
          <a:prstGeom prst="rect">
            <a:avLst/>
          </a:prstGeom>
          <a:noFill/>
          <a:ln w="9525">
            <a:noFill/>
            <a:miter lim="800000"/>
            <a:headEnd/>
            <a:tailEnd/>
          </a:ln>
          <a:effec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142844" y="142852"/>
            <a:ext cx="8994846" cy="6072230"/>
          </a:xfrm>
          <a:prstGeom prst="rect">
            <a:avLst/>
          </a:prstGeom>
          <a:noFill/>
          <a:ln w="9525">
            <a:noFill/>
            <a:miter lim="800000"/>
            <a:headEnd/>
            <a:tailEnd/>
          </a:ln>
          <a:effec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Agresivitatea</a:t>
            </a:r>
            <a:r>
              <a:rPr lang="en-US" dirty="0" smtClean="0"/>
              <a:t> </a:t>
            </a:r>
            <a:r>
              <a:rPr lang="en-US" dirty="0" err="1" smtClean="0"/>
              <a:t>uman</a:t>
            </a:r>
            <a:r>
              <a:rPr lang="ro-RO" dirty="0" smtClean="0"/>
              <a:t>ă</a:t>
            </a:r>
            <a:endParaRPr lang="en-US" dirty="0"/>
          </a:p>
        </p:txBody>
      </p:sp>
      <p:sp>
        <p:nvSpPr>
          <p:cNvPr id="3" name="Content Placeholder 2"/>
          <p:cNvSpPr>
            <a:spLocks noGrp="1"/>
          </p:cNvSpPr>
          <p:nvPr>
            <p:ph idx="1"/>
          </p:nvPr>
        </p:nvSpPr>
        <p:spPr>
          <a:xfrm>
            <a:off x="0" y="1600200"/>
            <a:ext cx="9144000" cy="4709160"/>
          </a:xfrm>
        </p:spPr>
        <p:txBody>
          <a:bodyPr>
            <a:normAutofit fontScale="85000" lnSpcReduction="20000"/>
          </a:bodyPr>
          <a:lstStyle/>
          <a:p>
            <a:r>
              <a:rPr lang="en-US" dirty="0" err="1" smtClean="0">
                <a:solidFill>
                  <a:srgbClr val="FFFF00"/>
                </a:solidFill>
              </a:rPr>
              <a:t>Intragrupal</a:t>
            </a:r>
            <a:r>
              <a:rPr lang="ro-RO" dirty="0" smtClean="0">
                <a:solidFill>
                  <a:srgbClr val="FFFF00"/>
                </a:solidFill>
              </a:rPr>
              <a:t>ă</a:t>
            </a:r>
          </a:p>
          <a:p>
            <a:r>
              <a:rPr lang="ro-RO" dirty="0" smtClean="0">
                <a:solidFill>
                  <a:srgbClr val="FFFF00"/>
                </a:solidFill>
              </a:rPr>
              <a:t>Intergrupală </a:t>
            </a:r>
          </a:p>
          <a:p>
            <a:pPr>
              <a:buNone/>
            </a:pPr>
            <a:endParaRPr lang="ro-RO" dirty="0" smtClean="0">
              <a:solidFill>
                <a:srgbClr val="FFFF00"/>
              </a:solidFill>
            </a:endParaRPr>
          </a:p>
          <a:p>
            <a:pPr>
              <a:buNone/>
            </a:pPr>
            <a:r>
              <a:rPr lang="ro-RO" dirty="0" smtClean="0">
                <a:solidFill>
                  <a:srgbClr val="FFFF00"/>
                </a:solidFill>
              </a:rPr>
              <a:t>Intragrupală</a:t>
            </a:r>
          </a:p>
          <a:p>
            <a:pPr>
              <a:buNone/>
            </a:pPr>
            <a:r>
              <a:rPr lang="ro-RO" dirty="0" smtClean="0">
                <a:effectLst>
                  <a:outerShdw blurRad="38100" dist="38100" dir="2700000" algn="tl">
                    <a:srgbClr val="000000">
                      <a:alpha val="43137"/>
                    </a:srgbClr>
                  </a:outerShdw>
                </a:effectLst>
              </a:rPr>
              <a:t>Ocuparea şi apărarea unei anumite porţiuni a spaţiului</a:t>
            </a:r>
          </a:p>
          <a:p>
            <a:pPr>
              <a:buNone/>
            </a:pPr>
            <a:r>
              <a:rPr lang="ro-RO" i="1" dirty="0" smtClean="0">
                <a:effectLst>
                  <a:outerShdw blurRad="38100" dist="38100" dir="2700000" algn="tl">
                    <a:srgbClr val="000000">
                      <a:alpha val="43137"/>
                    </a:srgbClr>
                  </a:outerShdw>
                </a:effectLst>
              </a:rPr>
              <a:t>Kinesice, haptice, proxemice</a:t>
            </a:r>
          </a:p>
          <a:p>
            <a:pPr>
              <a:buNone/>
            </a:pPr>
            <a:r>
              <a:rPr lang="ro-RO" dirty="0" smtClean="0">
                <a:effectLst>
                  <a:outerShdw blurRad="38100" dist="38100" dir="2700000" algn="tl">
                    <a:srgbClr val="000000">
                      <a:alpha val="43137"/>
                    </a:srgbClr>
                  </a:outerShdw>
                </a:effectLst>
              </a:rPr>
              <a:t>Disputarea obiectelor</a:t>
            </a:r>
          </a:p>
          <a:p>
            <a:pPr>
              <a:buNone/>
            </a:pPr>
            <a:r>
              <a:rPr lang="ro-RO" dirty="0" smtClean="0">
                <a:effectLst>
                  <a:outerShdw blurRad="38100" dist="38100" dir="2700000" algn="tl">
                    <a:srgbClr val="000000">
                      <a:alpha val="43137"/>
                    </a:srgbClr>
                  </a:outerShdw>
                </a:effectLst>
              </a:rPr>
              <a:t>Rivalitatea </a:t>
            </a:r>
          </a:p>
          <a:p>
            <a:pPr>
              <a:buNone/>
            </a:pPr>
            <a:r>
              <a:rPr lang="ro-RO" dirty="0" smtClean="0">
                <a:effectLst>
                  <a:outerShdw blurRad="38100" dist="38100" dir="2700000" algn="tl">
                    <a:srgbClr val="000000">
                      <a:alpha val="43137"/>
                    </a:srgbClr>
                  </a:outerShdw>
                </a:effectLst>
              </a:rPr>
              <a:t>Năzuinţa ierarhică</a:t>
            </a:r>
          </a:p>
          <a:p>
            <a:pPr>
              <a:buNone/>
            </a:pPr>
            <a:r>
              <a:rPr lang="ro-RO" dirty="0" smtClean="0">
                <a:effectLst>
                  <a:outerShdw blurRad="38100" dist="38100" dir="2700000" algn="tl">
                    <a:srgbClr val="000000">
                      <a:alpha val="43137"/>
                    </a:srgbClr>
                  </a:outerShdw>
                </a:effectLst>
              </a:rPr>
              <a:t>Apărarea explorativă</a:t>
            </a:r>
          </a:p>
          <a:p>
            <a:pPr>
              <a:buNone/>
            </a:pPr>
            <a:r>
              <a:rPr lang="ro-RO" dirty="0" smtClean="0">
                <a:effectLst>
                  <a:outerShdw blurRad="38100" dist="38100" dir="2700000" algn="tl">
                    <a:srgbClr val="000000">
                      <a:alpha val="43137"/>
                    </a:srgbClr>
                  </a:outerShdw>
                </a:effectLst>
              </a:rPr>
              <a:t>Agresivitatea educativă</a:t>
            </a:r>
          </a:p>
          <a:p>
            <a:pPr>
              <a:buNone/>
            </a:pPr>
            <a:r>
              <a:rPr lang="ro-RO" dirty="0" smtClean="0">
                <a:effectLst>
                  <a:outerShdw blurRad="38100" dist="38100" dir="2700000" algn="tl">
                    <a:srgbClr val="000000">
                      <a:alpha val="43137"/>
                    </a:srgbClr>
                  </a:outerShdw>
                </a:effectLst>
              </a:rPr>
              <a:t>Reacţia de respingere a anormalului</a:t>
            </a:r>
          </a:p>
          <a:p>
            <a:pPr>
              <a:buNone/>
            </a:pPr>
            <a:endParaRPr lang="en-US" dirty="0" smtClean="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Agresivitatea</a:t>
            </a:r>
            <a:r>
              <a:rPr lang="en-US" dirty="0" smtClean="0"/>
              <a:t> </a:t>
            </a:r>
            <a:r>
              <a:rPr lang="en-US" dirty="0" err="1" smtClean="0"/>
              <a:t>uman</a:t>
            </a:r>
            <a:r>
              <a:rPr lang="ro-RO" dirty="0" err="1" smtClean="0"/>
              <a:t>ă</a:t>
            </a:r>
            <a:endParaRPr lang="en-US" dirty="0"/>
          </a:p>
        </p:txBody>
      </p:sp>
      <p:sp>
        <p:nvSpPr>
          <p:cNvPr id="3" name="Content Placeholder 2"/>
          <p:cNvSpPr>
            <a:spLocks noGrp="1"/>
          </p:cNvSpPr>
          <p:nvPr>
            <p:ph idx="1"/>
          </p:nvPr>
        </p:nvSpPr>
        <p:spPr>
          <a:xfrm>
            <a:off x="0" y="1600200"/>
            <a:ext cx="9144000" cy="4709160"/>
          </a:xfrm>
        </p:spPr>
        <p:txBody>
          <a:bodyPr>
            <a:normAutofit/>
          </a:bodyPr>
          <a:lstStyle/>
          <a:p>
            <a:r>
              <a:rPr lang="ro-RO" dirty="0" smtClean="0">
                <a:solidFill>
                  <a:srgbClr val="FFFF00"/>
                </a:solidFill>
              </a:rPr>
              <a:t>Controlul agresivităţii intragrupale</a:t>
            </a:r>
          </a:p>
          <a:p>
            <a:r>
              <a:rPr lang="ro-RO" dirty="0" smtClean="0">
                <a:solidFill>
                  <a:schemeClr val="tx1">
                    <a:lumMod val="95000"/>
                  </a:schemeClr>
                </a:solidFill>
              </a:rPr>
              <a:t>Semnale care inhibă sau accentuează agresivitatea</a:t>
            </a:r>
          </a:p>
          <a:p>
            <a:r>
              <a:rPr lang="ro-RO" dirty="0" smtClean="0">
                <a:solidFill>
                  <a:schemeClr val="tx1">
                    <a:lumMod val="95000"/>
                  </a:schemeClr>
                </a:solidFill>
              </a:rPr>
              <a:t>Rolul ierarhiei</a:t>
            </a:r>
          </a:p>
          <a:p>
            <a:r>
              <a:rPr lang="ro-RO" dirty="0" smtClean="0">
                <a:solidFill>
                  <a:schemeClr val="tx1">
                    <a:lumMod val="95000"/>
                  </a:schemeClr>
                </a:solidFill>
              </a:rPr>
              <a:t>Confruntări ritualizate (lupte rituale, agresivitate verbală, aplanarea conflictelor şi medierea, ritualuri codificate de apropiere, obiceiuri-supapă)</a:t>
            </a:r>
          </a:p>
          <a:p>
            <a:pPr>
              <a:buNone/>
            </a:pPr>
            <a:endParaRPr lang="ro-RO" dirty="0" smtClean="0">
              <a:solidFill>
                <a:schemeClr val="tx1">
                  <a:lumMod val="95000"/>
                </a:schemeClr>
              </a:solidFill>
            </a:endParaRPr>
          </a:p>
          <a:p>
            <a:pPr>
              <a:buNone/>
            </a:pPr>
            <a:endParaRPr lang="ro-RO" dirty="0" smtClean="0">
              <a:solidFill>
                <a:srgbClr val="FFFF00"/>
              </a:solidFill>
              <a:effectLst>
                <a:outerShdw blurRad="38100" dist="38100" dir="2700000" algn="tl">
                  <a:srgbClr val="000000">
                    <a:alpha val="43137"/>
                  </a:srgbClr>
                </a:outerShdw>
              </a:effectLst>
            </a:endParaRPr>
          </a:p>
          <a:p>
            <a:pPr>
              <a:buNone/>
            </a:pPr>
            <a:endParaRPr lang="ro-RO" dirty="0" smtClean="0">
              <a:effectLst>
                <a:outerShdw blurRad="38100" dist="38100" dir="2700000" algn="tl">
                  <a:srgbClr val="000000">
                    <a:alpha val="43137"/>
                  </a:srgbClr>
                </a:outerShdw>
              </a:effectLst>
            </a:endParaRPr>
          </a:p>
          <a:p>
            <a:pPr>
              <a:buNone/>
            </a:pPr>
            <a:endParaRPr lang="en-US" dirty="0" smtClean="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J:\DCIM\100SANPH\SANY0232.JPG"/>
          <p:cNvPicPr>
            <a:picLocks noGrp="1" noChangeAspect="1" noChangeArrowheads="1"/>
          </p:cNvPicPr>
          <p:nvPr>
            <p:ph idx="1"/>
          </p:nvPr>
        </p:nvPicPr>
        <p:blipFill>
          <a:blip r:embed="rId2" cstate="print">
            <a:lum bright="-50000" contrast="-18000"/>
          </a:blip>
          <a:srcRect/>
          <a:stretch>
            <a:fillRect/>
          </a:stretch>
        </p:blipFill>
        <p:spPr bwMode="auto">
          <a:xfrm>
            <a:off x="1857356" y="0"/>
            <a:ext cx="5929354" cy="7905805"/>
          </a:xfrm>
          <a:prstGeom prst="rect">
            <a:avLst/>
          </a:prstGeom>
          <a:noFill/>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ro-RO" dirty="0" smtClean="0"/>
              <a:t>Anxietatea</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928662" y="1136936"/>
            <a:ext cx="7929586" cy="57210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6116" y="0"/>
            <a:ext cx="8229600" cy="1143000"/>
          </a:xfrm>
        </p:spPr>
        <p:txBody>
          <a:bodyPr/>
          <a:lstStyle/>
          <a:p>
            <a:r>
              <a:rPr lang="ro-RO" dirty="0" smtClean="0"/>
              <a:t>Anxietatea</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0" y="-1"/>
            <a:ext cx="4929190" cy="6787581"/>
          </a:xfrm>
          <a:prstGeom prst="rect">
            <a:avLst/>
          </a:prstGeom>
          <a:noFill/>
          <a:ln w="9525">
            <a:noFill/>
            <a:miter lim="800000"/>
            <a:headEnd/>
            <a:tailEnd/>
          </a:ln>
          <a:effec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Anxietatea</a:t>
            </a:r>
            <a:endParaRPr lang="en-US" dirty="0"/>
          </a:p>
        </p:txBody>
      </p:sp>
      <p:pic>
        <p:nvPicPr>
          <p:cNvPr id="13315" name="Picture 3"/>
          <p:cNvPicPr>
            <a:picLocks noGrp="1" noChangeAspect="1" noChangeArrowheads="1"/>
          </p:cNvPicPr>
          <p:nvPr>
            <p:ph idx="1"/>
          </p:nvPr>
        </p:nvPicPr>
        <p:blipFill>
          <a:blip r:embed="rId2" cstate="print"/>
          <a:srcRect/>
          <a:stretch>
            <a:fillRect/>
          </a:stretch>
        </p:blipFill>
        <p:spPr bwMode="auto">
          <a:xfrm>
            <a:off x="-1" y="1571612"/>
            <a:ext cx="9030895" cy="3429024"/>
          </a:xfrm>
          <a:prstGeom prst="rect">
            <a:avLst/>
          </a:prstGeom>
          <a:noFill/>
          <a:ln w="9525">
            <a:noFill/>
            <a:miter lim="800000"/>
            <a:headEnd/>
            <a:tailEnd/>
          </a:ln>
          <a:effectLst/>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Stressul</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1143000" y="1295400"/>
            <a:ext cx="6801726" cy="556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76"/>
            <a:ext cx="8229600" cy="1143000"/>
          </a:xfrm>
        </p:spPr>
        <p:txBody>
          <a:bodyPr/>
          <a:lstStyle/>
          <a:p>
            <a:r>
              <a:rPr lang="ro-RO" dirty="0" smtClean="0"/>
              <a:t>Stress-ul</a:t>
            </a:r>
            <a:endParaRPr 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285720" y="1071546"/>
            <a:ext cx="3857652" cy="5749783"/>
          </a:xfrm>
          <a:prstGeom prst="rect">
            <a:avLst/>
          </a:prstGeom>
          <a:noFill/>
          <a:ln w="9525">
            <a:noFill/>
            <a:miter lim="800000"/>
            <a:headEnd/>
            <a:tailEnd/>
          </a:ln>
          <a:effectLst/>
        </p:spPr>
      </p:pic>
      <p:pic>
        <p:nvPicPr>
          <p:cNvPr id="4101" name="Picture 5"/>
          <p:cNvPicPr>
            <a:picLocks noChangeAspect="1" noChangeArrowheads="1"/>
          </p:cNvPicPr>
          <p:nvPr/>
        </p:nvPicPr>
        <p:blipFill>
          <a:blip r:embed="rId3"/>
          <a:srcRect/>
          <a:stretch>
            <a:fillRect/>
          </a:stretch>
        </p:blipFill>
        <p:spPr bwMode="auto">
          <a:xfrm>
            <a:off x="4286248" y="642917"/>
            <a:ext cx="4643470" cy="61966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a:t>
            </a:r>
            <a:r>
              <a:rPr lang="en-US" dirty="0" err="1" smtClean="0"/>
              <a:t>cutanat</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tactilo-termice</a:t>
            </a:r>
            <a:endParaRPr lang="en-US" dirty="0"/>
          </a:p>
        </p:txBody>
      </p:sp>
      <p:pic>
        <p:nvPicPr>
          <p:cNvPr id="3074" name="Picture 2"/>
          <p:cNvPicPr>
            <a:picLocks noGrp="1" noChangeAspect="1" noChangeArrowheads="1"/>
          </p:cNvPicPr>
          <p:nvPr>
            <p:ph idx="1"/>
          </p:nvPr>
        </p:nvPicPr>
        <p:blipFill>
          <a:blip r:embed="rId2"/>
          <a:srcRect/>
          <a:stretch>
            <a:fillRect/>
          </a:stretch>
        </p:blipFill>
        <p:spPr bwMode="auto">
          <a:xfrm>
            <a:off x="457200" y="1829371"/>
            <a:ext cx="8229600" cy="4250182"/>
          </a:xfrm>
          <a:prstGeom prst="rect">
            <a:avLst/>
          </a:prstGeom>
          <a:noFill/>
          <a:ln w="9525">
            <a:noFill/>
            <a:miter lim="800000"/>
            <a:headEnd/>
            <a:tailEnd/>
          </a:ln>
          <a:effectLst/>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338"/>
            <a:ext cx="8229600" cy="1143000"/>
          </a:xfrm>
        </p:spPr>
        <p:txBody>
          <a:bodyPr/>
          <a:lstStyle/>
          <a:p>
            <a:r>
              <a:rPr lang="ro-RO" dirty="0" smtClean="0"/>
              <a:t>Stress-ul</a:t>
            </a:r>
            <a:endParaRPr lang="en-US" dirty="0"/>
          </a:p>
        </p:txBody>
      </p:sp>
      <p:pic>
        <p:nvPicPr>
          <p:cNvPr id="5122" name="Picture 2"/>
          <p:cNvPicPr>
            <a:picLocks noGrp="1" noChangeAspect="1" noChangeArrowheads="1"/>
          </p:cNvPicPr>
          <p:nvPr>
            <p:ph idx="1"/>
          </p:nvPr>
        </p:nvPicPr>
        <p:blipFill>
          <a:blip r:embed="rId2"/>
          <a:srcRect/>
          <a:stretch>
            <a:fillRect/>
          </a:stretch>
        </p:blipFill>
        <p:spPr bwMode="auto">
          <a:xfrm>
            <a:off x="1000100" y="714356"/>
            <a:ext cx="7429552" cy="61820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Stress-ul</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0" y="1214422"/>
            <a:ext cx="9132000" cy="45720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338"/>
            <a:ext cx="8229600" cy="1143000"/>
          </a:xfrm>
        </p:spPr>
        <p:txBody>
          <a:bodyPr/>
          <a:lstStyle/>
          <a:p>
            <a:r>
              <a:rPr lang="ro-RO" dirty="0" smtClean="0"/>
              <a:t>Stress-ul</a:t>
            </a:r>
            <a:endParaRPr lang="en-US" dirty="0"/>
          </a:p>
        </p:txBody>
      </p:sp>
      <p:pic>
        <p:nvPicPr>
          <p:cNvPr id="7170" name="Picture 2"/>
          <p:cNvPicPr>
            <a:picLocks noGrp="1" noChangeAspect="1" noChangeArrowheads="1"/>
          </p:cNvPicPr>
          <p:nvPr>
            <p:ph idx="1"/>
          </p:nvPr>
        </p:nvPicPr>
        <p:blipFill>
          <a:blip r:embed="rId2"/>
          <a:srcRect/>
          <a:stretch>
            <a:fillRect/>
          </a:stretch>
        </p:blipFill>
        <p:spPr bwMode="auto">
          <a:xfrm>
            <a:off x="1428728" y="714356"/>
            <a:ext cx="6643734" cy="61837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fontScale="90000"/>
          </a:bodyPr>
          <a:lstStyle/>
          <a:p>
            <a:r>
              <a:rPr lang="ro-RO" dirty="0" smtClean="0"/>
              <a:t>Stress-ul</a:t>
            </a:r>
            <a:br>
              <a:rPr lang="ro-RO" dirty="0" smtClean="0"/>
            </a:br>
            <a:r>
              <a:rPr lang="ro-RO" sz="2700" dirty="0" smtClean="0"/>
              <a:t>modelul tranzacţional </a:t>
            </a:r>
            <a:br>
              <a:rPr lang="ro-RO" sz="2700" dirty="0" smtClean="0"/>
            </a:br>
            <a:r>
              <a:rPr lang="ro-RO" sz="2700" dirty="0" smtClean="0"/>
              <a:t>Karnefski, Kraaj, Spinhoven, 2001</a:t>
            </a:r>
            <a:endParaRPr lang="en-US" sz="2700" dirty="0"/>
          </a:p>
        </p:txBody>
      </p:sp>
      <p:pic>
        <p:nvPicPr>
          <p:cNvPr id="8195" name="Picture 3"/>
          <p:cNvPicPr>
            <a:picLocks noGrp="1" noChangeAspect="1" noChangeArrowheads="1"/>
          </p:cNvPicPr>
          <p:nvPr>
            <p:ph idx="1"/>
          </p:nvPr>
        </p:nvPicPr>
        <p:blipFill>
          <a:blip r:embed="rId2" cstate="print"/>
          <a:srcRect/>
          <a:stretch>
            <a:fillRect/>
          </a:stretch>
        </p:blipFill>
        <p:spPr bwMode="auto">
          <a:xfrm>
            <a:off x="571472" y="1285860"/>
            <a:ext cx="7286676" cy="56164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ro-RO" sz="3200" dirty="0" smtClean="0"/>
              <a:t>Stress-ul</a:t>
            </a:r>
            <a:br>
              <a:rPr lang="ro-RO" sz="3200" dirty="0" smtClean="0"/>
            </a:br>
            <a:r>
              <a:rPr lang="ro-RO" sz="3200" dirty="0" smtClean="0"/>
              <a:t>ipoteze mediatoare şi moderatoare</a:t>
            </a:r>
            <a:endParaRPr lang="en-US" sz="3200"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1071538" y="1142984"/>
            <a:ext cx="4714908" cy="57768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dirty="0" smtClean="0"/>
              <a:t>Stress-ul</a:t>
            </a:r>
            <a:br>
              <a:rPr lang="ro-RO" sz="2400" dirty="0" smtClean="0"/>
            </a:br>
            <a:r>
              <a:rPr lang="ro-RO" sz="2400" dirty="0" smtClean="0"/>
              <a:t>efectele variabilelor nevrozismului şi procesului cognitiv asupra stressului rezultat</a:t>
            </a:r>
            <a:br>
              <a:rPr lang="ro-RO" sz="2400" dirty="0" smtClean="0"/>
            </a:br>
            <a:r>
              <a:rPr lang="ro-RO" sz="2400" dirty="0" smtClean="0"/>
              <a:t>Matthews, Derryberry, 2000</a:t>
            </a:r>
            <a:endParaRPr lang="en-US" sz="2400"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1928794" y="1714488"/>
            <a:ext cx="5857916" cy="5165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0296" y="0"/>
            <a:ext cx="8229600" cy="1143000"/>
          </a:xfrm>
        </p:spPr>
        <p:txBody>
          <a:bodyPr/>
          <a:lstStyle/>
          <a:p>
            <a:r>
              <a:rPr lang="ro-RO" dirty="0" smtClean="0"/>
              <a:t>Stress-ul</a:t>
            </a:r>
            <a:endParaRPr lang="en-US"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3500430" y="0"/>
            <a:ext cx="4857784" cy="69137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8858" y="214290"/>
            <a:ext cx="8229600" cy="1143000"/>
          </a:xfrm>
        </p:spPr>
        <p:txBody>
          <a:bodyPr/>
          <a:lstStyle/>
          <a:p>
            <a:r>
              <a:rPr lang="ro-RO" dirty="0" smtClean="0"/>
              <a:t>Stress-ul</a:t>
            </a:r>
            <a:endParaRPr lang="en-US" dirty="0"/>
          </a:p>
        </p:txBody>
      </p:sp>
      <p:sp>
        <p:nvSpPr>
          <p:cNvPr id="5" name="Content Placeholder 4"/>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Stress-ul</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214"/>
            <a:ext cx="8229600" cy="1143000"/>
          </a:xfrm>
        </p:spPr>
        <p:txBody>
          <a:bodyPr/>
          <a:lstStyle/>
          <a:p>
            <a:r>
              <a:rPr lang="en-US" dirty="0" smtClean="0"/>
              <a:t>MOTIVATIA</a:t>
            </a:r>
            <a:endParaRPr lang="en-US" dirty="0"/>
          </a:p>
        </p:txBody>
      </p:sp>
      <p:pic>
        <p:nvPicPr>
          <p:cNvPr id="4" name="Picture 2"/>
          <p:cNvPicPr>
            <a:picLocks noGrp="1" noChangeAspect="1" noChangeArrowheads="1"/>
          </p:cNvPicPr>
          <p:nvPr>
            <p:ph idx="1"/>
          </p:nvPr>
        </p:nvPicPr>
        <p:blipFill>
          <a:blip r:embed="rId2"/>
          <a:srcRect/>
          <a:stretch>
            <a:fillRect/>
          </a:stretch>
        </p:blipFill>
        <p:spPr bwMode="auto">
          <a:xfrm>
            <a:off x="1785918" y="642918"/>
            <a:ext cx="5286412" cy="609546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a:t>
            </a:r>
            <a:r>
              <a:rPr lang="en-US" dirty="0" err="1" smtClean="0"/>
              <a:t>cutanat</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tactilo-termice</a:t>
            </a:r>
            <a:endParaRPr lang="en-US" dirty="0"/>
          </a:p>
        </p:txBody>
      </p:sp>
      <p:pic>
        <p:nvPicPr>
          <p:cNvPr id="4098" name="Picture 2"/>
          <p:cNvPicPr>
            <a:picLocks noGrp="1" noChangeAspect="1" noChangeArrowheads="1"/>
          </p:cNvPicPr>
          <p:nvPr>
            <p:ph idx="1"/>
          </p:nvPr>
        </p:nvPicPr>
        <p:blipFill>
          <a:blip r:embed="rId2"/>
          <a:srcRect/>
          <a:stretch>
            <a:fillRect/>
          </a:stretch>
        </p:blipFill>
        <p:spPr bwMode="auto">
          <a:xfrm>
            <a:off x="0" y="1500174"/>
            <a:ext cx="6605301" cy="464347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4572000" y="1500174"/>
            <a:ext cx="4572000" cy="3629025"/>
          </a:xfrm>
          <a:prstGeom prst="rect">
            <a:avLst/>
          </a:prstGeom>
          <a:noFill/>
          <a:ln w="9525">
            <a:noFill/>
            <a:miter lim="800000"/>
            <a:headEnd/>
            <a:tailEnd/>
          </a:ln>
          <a:effectLst/>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srcRect/>
          <a:stretch>
            <a:fillRect/>
          </a:stretch>
        </p:blipFill>
        <p:spPr bwMode="auto">
          <a:xfrm>
            <a:off x="-1" y="0"/>
            <a:ext cx="9094501" cy="664371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2"/>
          <a:srcRect/>
          <a:stretch>
            <a:fillRect/>
          </a:stretch>
        </p:blipFill>
        <p:spPr bwMode="auto">
          <a:xfrm>
            <a:off x="2357422" y="1857364"/>
            <a:ext cx="4000528" cy="4550364"/>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p:cNvPicPr>
            <a:picLocks noGrp="1" noChangeAspect="1" noChangeArrowheads="1"/>
          </p:cNvPicPr>
          <p:nvPr>
            <p:ph idx="1"/>
          </p:nvPr>
        </p:nvPicPr>
        <p:blipFill>
          <a:blip r:embed="rId2"/>
          <a:srcRect/>
          <a:stretch>
            <a:fillRect/>
          </a:stretch>
        </p:blipFill>
        <p:spPr bwMode="auto">
          <a:xfrm>
            <a:off x="0" y="142852"/>
            <a:ext cx="9144000" cy="6468627"/>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PROCESELE SENZORIALE</a:t>
            </a:r>
            <a:endParaRPr lang="en-US" dirty="0"/>
          </a:p>
        </p:txBody>
      </p:sp>
      <p:sp>
        <p:nvSpPr>
          <p:cNvPr id="3" name="Content Placeholder 2"/>
          <p:cNvSpPr>
            <a:spLocks noGrp="1"/>
          </p:cNvSpPr>
          <p:nvPr>
            <p:ph idx="1"/>
          </p:nvPr>
        </p:nvSpPr>
        <p:spPr/>
        <p:txBody>
          <a:bodyPr/>
          <a:lstStyle/>
          <a:p>
            <a:r>
              <a:rPr lang="ro-RO" dirty="0" smtClean="0"/>
              <a:t>Senzaţia – absolutizată de către asociaţionişti şi behaviourişti</a:t>
            </a:r>
          </a:p>
          <a:p>
            <a:r>
              <a:rPr lang="ro-RO" dirty="0" smtClean="0"/>
              <a:t>Percepţia – absolutizată de către gestalt-işti</a:t>
            </a:r>
          </a:p>
          <a:p>
            <a:endParaRPr lang="ro-RO" dirty="0" smtClean="0"/>
          </a:p>
          <a:p>
            <a:r>
              <a:rPr lang="ro-RO" dirty="0" smtClean="0"/>
              <a:t>Controverse filozofice – </a:t>
            </a:r>
            <a:r>
              <a:rPr lang="ro-RO" i="1" dirty="0" smtClean="0"/>
              <a:t>empirismul pozitivist</a:t>
            </a:r>
          </a:p>
          <a:p>
            <a:pPr>
              <a:buNone/>
            </a:pPr>
            <a:r>
              <a:rPr lang="ro-RO" i="1" dirty="0" smtClean="0"/>
              <a:t>                                             - raţionalismul apriorist</a:t>
            </a:r>
          </a:p>
          <a:p>
            <a:pPr>
              <a:buNone/>
            </a:pPr>
            <a:endParaRPr lang="ro-RO" dirty="0" smtClean="0"/>
          </a:p>
          <a:p>
            <a:endParaRPr lang="ro-RO" dirty="0" smtClean="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optic </a:t>
            </a:r>
            <a:r>
              <a:rPr lang="en-US" dirty="0" err="1" smtClean="0"/>
              <a:t>si</a:t>
            </a:r>
            <a:r>
              <a:rPr lang="en-US" dirty="0" smtClean="0"/>
              <a:t> </a:t>
            </a:r>
            <a:r>
              <a:rPr lang="en-US" dirty="0" err="1" smtClean="0"/>
              <a:t>senzatiile</a:t>
            </a:r>
            <a:r>
              <a:rPr lang="en-US" dirty="0" smtClean="0"/>
              <a:t> </a:t>
            </a:r>
            <a:r>
              <a:rPr lang="en-US" dirty="0" err="1" smtClean="0"/>
              <a:t>vizuale</a:t>
            </a:r>
            <a:endParaRPr lang="en-US" dirty="0"/>
          </a:p>
        </p:txBody>
      </p:sp>
      <p:pic>
        <p:nvPicPr>
          <p:cNvPr id="9218" name="Picture 2"/>
          <p:cNvPicPr>
            <a:picLocks noGrp="1" noChangeAspect="1" noChangeArrowheads="1"/>
          </p:cNvPicPr>
          <p:nvPr>
            <p:ph idx="1"/>
          </p:nvPr>
        </p:nvPicPr>
        <p:blipFill>
          <a:blip r:embed="rId2"/>
          <a:srcRect/>
          <a:stretch>
            <a:fillRect/>
          </a:stretch>
        </p:blipFill>
        <p:spPr bwMode="auto">
          <a:xfrm>
            <a:off x="214282" y="1357298"/>
            <a:ext cx="4000496" cy="3689346"/>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4500562" y="2000240"/>
            <a:ext cx="4000528" cy="3906398"/>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71480"/>
            <a:ext cx="8229600" cy="1143000"/>
          </a:xfrm>
        </p:spPr>
        <p:txBody>
          <a:bodyPr>
            <a:normAutofit fontScale="90000"/>
          </a:bodyPr>
          <a:lstStyle/>
          <a:p>
            <a:pPr algn="r"/>
            <a:r>
              <a:rPr lang="en-US" dirty="0" err="1" smtClean="0"/>
              <a:t>analizorul</a:t>
            </a:r>
            <a:r>
              <a:rPr lang="en-US" dirty="0" smtClean="0"/>
              <a:t> </a:t>
            </a:r>
            <a:br>
              <a:rPr lang="en-US" dirty="0" smtClean="0"/>
            </a:br>
            <a:r>
              <a:rPr lang="en-US" dirty="0" err="1" smtClean="0"/>
              <a:t>auditiv</a:t>
            </a:r>
            <a:r>
              <a:rPr lang="en-US" dirty="0" smtClean="0"/>
              <a:t> </a:t>
            </a:r>
            <a:r>
              <a:rPr lang="en-US" dirty="0" err="1" smtClean="0"/>
              <a:t>si</a:t>
            </a:r>
            <a:r>
              <a:rPr lang="en-US" dirty="0" smtClean="0"/>
              <a:t> </a:t>
            </a:r>
            <a:br>
              <a:rPr lang="en-US" dirty="0" smtClean="0"/>
            </a:br>
            <a:r>
              <a:rPr lang="en-US" dirty="0" err="1" smtClean="0"/>
              <a:t>senzatiile</a:t>
            </a:r>
            <a:r>
              <a:rPr lang="en-US" dirty="0" smtClean="0"/>
              <a:t> </a:t>
            </a:r>
            <a:br>
              <a:rPr lang="en-US" dirty="0" smtClean="0"/>
            </a:br>
            <a:r>
              <a:rPr lang="en-US" dirty="0" err="1" smtClean="0"/>
              <a:t>auditive</a:t>
            </a:r>
            <a:endParaRPr lang="en-US" dirty="0"/>
          </a:p>
        </p:txBody>
      </p:sp>
      <p:pic>
        <p:nvPicPr>
          <p:cNvPr id="10242" name="Picture 2"/>
          <p:cNvPicPr>
            <a:picLocks noGrp="1" noChangeAspect="1" noChangeArrowheads="1"/>
          </p:cNvPicPr>
          <p:nvPr>
            <p:ph idx="1"/>
          </p:nvPr>
        </p:nvPicPr>
        <p:blipFill>
          <a:blip r:embed="rId2"/>
          <a:srcRect/>
          <a:stretch>
            <a:fillRect/>
          </a:stretch>
        </p:blipFill>
        <p:spPr bwMode="auto">
          <a:xfrm>
            <a:off x="0" y="0"/>
            <a:ext cx="4929190" cy="6905776"/>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5000628" y="2643182"/>
            <a:ext cx="3978000" cy="31432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3314" name="Picture 2"/>
          <p:cNvPicPr>
            <a:picLocks noGrp="1" noChangeAspect="1" noChangeArrowheads="1"/>
          </p:cNvPicPr>
          <p:nvPr>
            <p:ph idx="1"/>
          </p:nvPr>
        </p:nvPicPr>
        <p:blipFill>
          <a:blip r:embed="rId2"/>
          <a:srcRect/>
          <a:stretch>
            <a:fillRect/>
          </a:stretch>
        </p:blipFill>
        <p:spPr bwMode="auto">
          <a:xfrm>
            <a:off x="928662" y="0"/>
            <a:ext cx="7643866" cy="6894244"/>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vestibular </a:t>
            </a:r>
            <a:r>
              <a:rPr lang="en-US" dirty="0" err="1" smtClean="0"/>
              <a:t>si</a:t>
            </a:r>
            <a:r>
              <a:rPr lang="en-US" dirty="0" smtClean="0"/>
              <a:t> </a:t>
            </a:r>
            <a:r>
              <a:rPr lang="en-US" dirty="0" err="1" smtClean="0"/>
              <a:t>senzatiile</a:t>
            </a:r>
            <a:r>
              <a:rPr lang="en-US" dirty="0" smtClean="0"/>
              <a:t> </a:t>
            </a:r>
            <a:r>
              <a:rPr lang="en-US" dirty="0" err="1" smtClean="0"/>
              <a:t>spatiale</a:t>
            </a:r>
            <a:endParaRPr lang="en-US" dirty="0"/>
          </a:p>
        </p:txBody>
      </p:sp>
      <p:pic>
        <p:nvPicPr>
          <p:cNvPr id="11266" name="Picture 2"/>
          <p:cNvPicPr>
            <a:picLocks noGrp="1" noChangeAspect="1" noChangeArrowheads="1"/>
          </p:cNvPicPr>
          <p:nvPr>
            <p:ph idx="1"/>
          </p:nvPr>
        </p:nvPicPr>
        <p:blipFill>
          <a:blip r:embed="rId2"/>
          <a:srcRect/>
          <a:stretch>
            <a:fillRect/>
          </a:stretch>
        </p:blipFill>
        <p:spPr bwMode="auto">
          <a:xfrm>
            <a:off x="0" y="1643049"/>
            <a:ext cx="7572396" cy="5679297"/>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2290" name="Picture 2"/>
          <p:cNvPicPr>
            <a:picLocks noGrp="1" noChangeAspect="1" noChangeArrowheads="1"/>
          </p:cNvPicPr>
          <p:nvPr>
            <p:ph idx="1"/>
          </p:nvPr>
        </p:nvPicPr>
        <p:blipFill>
          <a:blip r:embed="rId2"/>
          <a:srcRect/>
          <a:stretch>
            <a:fillRect/>
          </a:stretch>
        </p:blipFill>
        <p:spPr bwMode="auto">
          <a:xfrm>
            <a:off x="1500166" y="428604"/>
            <a:ext cx="6247619" cy="375873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analizatorul</a:t>
            </a:r>
            <a:r>
              <a:rPr lang="en-US" dirty="0" smtClean="0"/>
              <a:t> </a:t>
            </a:r>
            <a:r>
              <a:rPr lang="en-US" dirty="0" err="1" smtClean="0"/>
              <a:t>olfactiv</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olfactive</a:t>
            </a:r>
            <a:endParaRPr lang="en-US" dirty="0"/>
          </a:p>
        </p:txBody>
      </p:sp>
      <p:pic>
        <p:nvPicPr>
          <p:cNvPr id="14338" name="Picture 2"/>
          <p:cNvPicPr>
            <a:picLocks noGrp="1" noChangeAspect="1" noChangeArrowheads="1"/>
          </p:cNvPicPr>
          <p:nvPr>
            <p:ph idx="1"/>
          </p:nvPr>
        </p:nvPicPr>
        <p:blipFill>
          <a:blip r:embed="rId2"/>
          <a:srcRect/>
          <a:stretch>
            <a:fillRect/>
          </a:stretch>
        </p:blipFill>
        <p:spPr bwMode="auto">
          <a:xfrm>
            <a:off x="457200" y="2035622"/>
            <a:ext cx="8229600" cy="38376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363" name="Picture 3"/>
          <p:cNvPicPr>
            <a:picLocks noChangeAspect="1" noChangeArrowheads="1"/>
          </p:cNvPicPr>
          <p:nvPr/>
        </p:nvPicPr>
        <p:blipFill>
          <a:blip r:embed="rId2"/>
          <a:srcRect/>
          <a:stretch>
            <a:fillRect/>
          </a:stretch>
        </p:blipFill>
        <p:spPr bwMode="auto">
          <a:xfrm>
            <a:off x="1428728" y="0"/>
            <a:ext cx="6072230" cy="6909779"/>
          </a:xfrm>
          <a:prstGeom prst="rect">
            <a:avLst/>
          </a:prstGeom>
          <a:noFill/>
          <a:ln w="9525">
            <a:noFill/>
            <a:miter lim="800000"/>
            <a:headEnd/>
            <a:tailEnd/>
          </a:ln>
          <a:effectLst/>
        </p:spPr>
      </p:pic>
      <p:sp>
        <p:nvSpPr>
          <p:cNvPr id="6" name="Content Placeholder 5"/>
          <p:cNvSpPr>
            <a:spLocks noGrp="1"/>
          </p:cNvSpPr>
          <p:nvPr>
            <p:ph idx="1"/>
          </p:nvPr>
        </p:nvSpPr>
        <p:spPr/>
        <p:txBody>
          <a:bodyPr/>
          <a:lstStyle/>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analizorul</a:t>
            </a:r>
            <a:r>
              <a:rPr lang="en-US" dirty="0" smtClean="0"/>
              <a:t> </a:t>
            </a:r>
            <a:r>
              <a:rPr lang="en-US" dirty="0" err="1" smtClean="0"/>
              <a:t>gustativ</a:t>
            </a:r>
            <a:r>
              <a:rPr lang="en-US" dirty="0" smtClean="0"/>
              <a:t> </a:t>
            </a:r>
            <a:r>
              <a:rPr lang="en-US" dirty="0" err="1" smtClean="0"/>
              <a:t>si</a:t>
            </a:r>
            <a:r>
              <a:rPr lang="en-US" dirty="0" smtClean="0"/>
              <a:t> </a:t>
            </a:r>
            <a:r>
              <a:rPr lang="en-US" dirty="0" err="1" smtClean="0"/>
              <a:t>senzatiile</a:t>
            </a:r>
            <a:r>
              <a:rPr lang="en-US" dirty="0" smtClean="0"/>
              <a:t> gustative</a:t>
            </a:r>
            <a:endParaRPr lang="en-US" dirty="0"/>
          </a:p>
        </p:txBody>
      </p:sp>
      <p:pic>
        <p:nvPicPr>
          <p:cNvPr id="16386" name="Picture 2"/>
          <p:cNvPicPr>
            <a:picLocks noGrp="1" noChangeAspect="1" noChangeArrowheads="1"/>
          </p:cNvPicPr>
          <p:nvPr>
            <p:ph idx="1"/>
          </p:nvPr>
        </p:nvPicPr>
        <p:blipFill>
          <a:blip r:embed="rId2"/>
          <a:srcRect/>
          <a:stretch>
            <a:fillRect/>
          </a:stretch>
        </p:blipFill>
        <p:spPr bwMode="auto">
          <a:xfrm>
            <a:off x="1828800" y="2135187"/>
            <a:ext cx="5486400" cy="36385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analizatorul</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proprioceptiv-kinestezice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analizatorul</a:t>
            </a:r>
            <a:r>
              <a:rPr lang="en-US" dirty="0" smtClean="0"/>
              <a:t> </a:t>
            </a:r>
            <a:r>
              <a:rPr lang="en-US" dirty="0" err="1" smtClean="0"/>
              <a:t>si</a:t>
            </a:r>
            <a:r>
              <a:rPr lang="en-US" dirty="0" smtClean="0"/>
              <a:t> </a:t>
            </a:r>
            <a:r>
              <a:rPr lang="en-US" dirty="0" err="1" smtClean="0"/>
              <a:t>senzatiile</a:t>
            </a:r>
            <a:r>
              <a:rPr lang="en-US" dirty="0" smtClean="0"/>
              <a:t> </a:t>
            </a:r>
            <a:r>
              <a:rPr lang="en-US" dirty="0" err="1" smtClean="0"/>
              <a:t>organice</a:t>
            </a:r>
            <a:r>
              <a:rPr lang="en-US" dirty="0" smtClean="0"/>
              <a:t> (</a:t>
            </a:r>
            <a:r>
              <a:rPr lang="en-US" dirty="0" err="1" smtClean="0"/>
              <a:t>interoceptia</a:t>
            </a:r>
            <a:r>
              <a:rPr lang="en-US" dirty="0" smtClean="0"/>
              <a:t>)</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Natura şi conţinutul senzaţiei</a:t>
            </a:r>
            <a:endParaRPr lang="en-US" dirty="0"/>
          </a:p>
        </p:txBody>
      </p:sp>
      <p:sp>
        <p:nvSpPr>
          <p:cNvPr id="3" name="Content Placeholder 2"/>
          <p:cNvSpPr>
            <a:spLocks noGrp="1"/>
          </p:cNvSpPr>
          <p:nvPr>
            <p:ph idx="1"/>
          </p:nvPr>
        </p:nvSpPr>
        <p:spPr/>
        <p:txBody>
          <a:bodyPr/>
          <a:lstStyle/>
          <a:p>
            <a:r>
              <a:rPr lang="ro-RO" dirty="0" smtClean="0"/>
              <a:t>Teorii gnostice –</a:t>
            </a:r>
            <a:r>
              <a:rPr lang="ro-RO" i="1" dirty="0" smtClean="0"/>
              <a:t>Johannes M</a:t>
            </a:r>
            <a:r>
              <a:rPr lang="en-US" i="1" dirty="0" smtClean="0"/>
              <a:t>u</a:t>
            </a:r>
            <a:r>
              <a:rPr lang="ro-RO" i="1" dirty="0" smtClean="0"/>
              <a:t>ller (1840) </a:t>
            </a:r>
            <a:r>
              <a:rPr lang="en-US" sz="2400" dirty="0" smtClean="0"/>
              <a:t>[stimuli </a:t>
            </a:r>
            <a:r>
              <a:rPr lang="en-US" sz="2400" dirty="0" err="1" smtClean="0"/>
              <a:t>diferiti</a:t>
            </a:r>
            <a:r>
              <a:rPr lang="en-US" sz="2400" dirty="0" smtClean="0"/>
              <a:t> la </a:t>
            </a:r>
            <a:r>
              <a:rPr lang="en-US" sz="2400" dirty="0" err="1" smtClean="0"/>
              <a:t>acelasi</a:t>
            </a:r>
            <a:r>
              <a:rPr lang="en-US" sz="2400" dirty="0" smtClean="0"/>
              <a:t> organ de </a:t>
            </a:r>
            <a:r>
              <a:rPr lang="en-US" sz="2400" dirty="0" err="1" smtClean="0"/>
              <a:t>simt</a:t>
            </a:r>
            <a:r>
              <a:rPr lang="en-US" sz="2400" dirty="0" smtClean="0"/>
              <a:t> / </a:t>
            </a:r>
            <a:r>
              <a:rPr lang="en-US" sz="2400" dirty="0" err="1" smtClean="0"/>
              <a:t>acelasi</a:t>
            </a:r>
            <a:r>
              <a:rPr lang="en-US" sz="2400" dirty="0" smtClean="0"/>
              <a:t> </a:t>
            </a:r>
            <a:r>
              <a:rPr lang="en-US" sz="2400" dirty="0" err="1" smtClean="0"/>
              <a:t>stimul</a:t>
            </a:r>
            <a:r>
              <a:rPr lang="en-US" sz="2400" dirty="0" smtClean="0"/>
              <a:t> la </a:t>
            </a:r>
            <a:r>
              <a:rPr lang="en-US" sz="2400" dirty="0" err="1" smtClean="0"/>
              <a:t>organe</a:t>
            </a:r>
            <a:r>
              <a:rPr lang="en-US" sz="2400" dirty="0" smtClean="0"/>
              <a:t> de </a:t>
            </a:r>
            <a:r>
              <a:rPr lang="en-US" sz="2400" dirty="0" err="1" smtClean="0"/>
              <a:t>simt</a:t>
            </a:r>
            <a:r>
              <a:rPr lang="en-US" sz="2400" dirty="0" smtClean="0"/>
              <a:t> </a:t>
            </a:r>
            <a:r>
              <a:rPr lang="en-US" sz="2400" dirty="0" err="1" smtClean="0"/>
              <a:t>diferite</a:t>
            </a:r>
            <a:r>
              <a:rPr lang="en-US" sz="2400" dirty="0" smtClean="0"/>
              <a:t>]</a:t>
            </a:r>
          </a:p>
          <a:p>
            <a:r>
              <a:rPr lang="en-US" sz="2400" dirty="0" smtClean="0"/>
              <a:t>“</a:t>
            </a:r>
            <a:r>
              <a:rPr lang="en-US" sz="2400" dirty="0" err="1" smtClean="0"/>
              <a:t>Senzatia</a:t>
            </a:r>
            <a:r>
              <a:rPr lang="en-US" sz="2400" dirty="0" smtClean="0"/>
              <a:t> </a:t>
            </a:r>
            <a:r>
              <a:rPr lang="en-US" sz="2400" dirty="0" err="1" smtClean="0"/>
              <a:t>informeaza</a:t>
            </a:r>
            <a:r>
              <a:rPr lang="en-US" sz="2400" dirty="0" smtClean="0"/>
              <a:t> </a:t>
            </a:r>
            <a:r>
              <a:rPr lang="en-US" sz="2400" dirty="0" err="1" smtClean="0"/>
              <a:t>constiinta</a:t>
            </a:r>
            <a:r>
              <a:rPr lang="en-US" sz="2400" dirty="0" smtClean="0"/>
              <a:t> </a:t>
            </a:r>
            <a:r>
              <a:rPr lang="en-US" sz="2400" dirty="0" err="1" smtClean="0"/>
              <a:t>despre</a:t>
            </a:r>
            <a:r>
              <a:rPr lang="en-US" sz="2400" dirty="0" smtClean="0"/>
              <a:t> </a:t>
            </a:r>
            <a:r>
              <a:rPr lang="en-US" sz="2400" dirty="0" err="1" smtClean="0"/>
              <a:t>calitatile</a:t>
            </a:r>
            <a:r>
              <a:rPr lang="en-US" sz="2400" dirty="0" smtClean="0"/>
              <a:t> </a:t>
            </a:r>
            <a:r>
              <a:rPr lang="en-US" sz="2400" dirty="0" err="1" smtClean="0"/>
              <a:t>energiei</a:t>
            </a:r>
            <a:r>
              <a:rPr lang="en-US" sz="2400" dirty="0" smtClean="0"/>
              <a:t> </a:t>
            </a:r>
            <a:r>
              <a:rPr lang="en-US" sz="2400" dirty="0" err="1" smtClean="0"/>
              <a:t>specifice</a:t>
            </a:r>
            <a:r>
              <a:rPr lang="en-US" sz="2400" dirty="0" smtClean="0"/>
              <a:t> (de a </a:t>
            </a:r>
            <a:r>
              <a:rPr lang="en-US" sz="2400" dirty="0" err="1" smtClean="0"/>
              <a:t>fi</a:t>
            </a:r>
            <a:r>
              <a:rPr lang="en-US" sz="2400" dirty="0" smtClean="0"/>
              <a:t> </a:t>
            </a:r>
            <a:r>
              <a:rPr lang="en-US" sz="2400" dirty="0" err="1" smtClean="0"/>
              <a:t>detectata</a:t>
            </a:r>
            <a:r>
              <a:rPr lang="en-US" sz="2400" dirty="0" smtClean="0"/>
              <a:t>) de </a:t>
            </a:r>
            <a:r>
              <a:rPr lang="en-US" sz="2400" dirty="0" err="1" smtClean="0"/>
              <a:t>fiecare</a:t>
            </a:r>
            <a:r>
              <a:rPr lang="en-US" sz="2400" dirty="0" smtClean="0"/>
              <a:t> organ de </a:t>
            </a:r>
            <a:r>
              <a:rPr lang="en-US" sz="2400" dirty="0" err="1" smtClean="0"/>
              <a:t>simt</a:t>
            </a:r>
            <a:r>
              <a:rPr lang="en-US" sz="2400" dirty="0" smtClean="0"/>
              <a:t>, </a:t>
            </a:r>
            <a:r>
              <a:rPr lang="en-US" sz="2400" dirty="0" err="1" smtClean="0"/>
              <a:t>stimulul</a:t>
            </a:r>
            <a:r>
              <a:rPr lang="en-US" sz="2400" dirty="0" smtClean="0"/>
              <a:t> </a:t>
            </a:r>
            <a:r>
              <a:rPr lang="en-US" sz="2400" dirty="0" err="1" smtClean="0"/>
              <a:t>avand</a:t>
            </a:r>
            <a:r>
              <a:rPr lang="en-US" sz="2400" dirty="0" smtClean="0"/>
              <a:t> </a:t>
            </a:r>
            <a:r>
              <a:rPr lang="en-US" sz="2400" dirty="0" err="1" smtClean="0"/>
              <a:t>doar</a:t>
            </a:r>
            <a:r>
              <a:rPr lang="en-US" sz="2400" dirty="0" smtClean="0"/>
              <a:t> </a:t>
            </a:r>
            <a:r>
              <a:rPr lang="en-US" sz="2400" dirty="0" err="1" smtClean="0"/>
              <a:t>rolul</a:t>
            </a:r>
            <a:r>
              <a:rPr lang="en-US" sz="2400" dirty="0" smtClean="0"/>
              <a:t> de </a:t>
            </a:r>
            <a:r>
              <a:rPr lang="en-US" sz="2400" dirty="0" err="1" smtClean="0"/>
              <a:t>activare-declansare</a:t>
            </a:r>
            <a:r>
              <a:rPr lang="en-US" sz="2400" dirty="0" smtClean="0"/>
              <a:t>” (J.M.)</a:t>
            </a:r>
          </a:p>
          <a:p>
            <a:r>
              <a:rPr lang="en-US" sz="2400" dirty="0" smtClean="0"/>
              <a:t>Stimuli </a:t>
            </a:r>
            <a:r>
              <a:rPr lang="en-US" sz="2400" dirty="0" err="1" smtClean="0"/>
              <a:t>nespecifici</a:t>
            </a:r>
            <a:r>
              <a:rPr lang="en-US" sz="2400" dirty="0" smtClean="0"/>
              <a:t> (</a:t>
            </a:r>
            <a:r>
              <a:rPr lang="en-US" sz="2400" dirty="0" err="1" smtClean="0"/>
              <a:t>curentul</a:t>
            </a:r>
            <a:r>
              <a:rPr lang="en-US" sz="2400" dirty="0" smtClean="0"/>
              <a:t> electric) / stimuli </a:t>
            </a:r>
            <a:r>
              <a:rPr lang="en-US" sz="2400" dirty="0" err="1" smtClean="0"/>
              <a:t>specifici</a:t>
            </a:r>
            <a:r>
              <a:rPr lang="en-US" sz="2400" dirty="0" smtClean="0"/>
              <a:t> (</a:t>
            </a:r>
            <a:r>
              <a:rPr lang="en-US" sz="2400" dirty="0" err="1" smtClean="0"/>
              <a:t>receptati</a:t>
            </a:r>
            <a:r>
              <a:rPr lang="en-US" sz="2400" dirty="0" smtClean="0"/>
              <a:t> </a:t>
            </a:r>
            <a:r>
              <a:rPr lang="en-US" sz="2400" dirty="0" err="1" smtClean="0"/>
              <a:t>numai</a:t>
            </a:r>
            <a:r>
              <a:rPr lang="en-US" sz="2400" dirty="0" smtClean="0"/>
              <a:t> de </a:t>
            </a:r>
            <a:r>
              <a:rPr lang="en-US" sz="2400" dirty="0" err="1" smtClean="0"/>
              <a:t>analizorul</a:t>
            </a:r>
            <a:r>
              <a:rPr lang="en-US" sz="2400" dirty="0" smtClean="0"/>
              <a:t> specific)</a:t>
            </a:r>
            <a:endParaRPr lang="ro-RO" dirty="0" smtClean="0"/>
          </a:p>
          <a:p>
            <a:endParaRPr lang="ro-RO" dirty="0" smtClean="0"/>
          </a:p>
          <a:p>
            <a:r>
              <a:rPr lang="ro-RO" dirty="0" smtClean="0"/>
              <a:t>Teorii agnostice</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senzatiile</a:t>
            </a:r>
            <a:r>
              <a:rPr lang="en-US" dirty="0" smtClean="0"/>
              <a:t> </a:t>
            </a:r>
            <a:r>
              <a:rPr lang="en-US" dirty="0" err="1" smtClean="0"/>
              <a:t>algice</a:t>
            </a:r>
            <a:r>
              <a:rPr lang="en-US" dirty="0" smtClean="0"/>
              <a:t> </a:t>
            </a:r>
            <a:br>
              <a:rPr lang="en-US" dirty="0" smtClean="0"/>
            </a:br>
            <a:r>
              <a:rPr lang="en-US" dirty="0" smtClean="0"/>
              <a:t>(de </a:t>
            </a:r>
            <a:r>
              <a:rPr lang="en-US" dirty="0" err="1" smtClean="0"/>
              <a:t>durere</a:t>
            </a:r>
            <a:r>
              <a:rPr lang="en-US" dirty="0" smtClean="0"/>
              <a:t> </a:t>
            </a:r>
            <a:r>
              <a:rPr lang="en-US" dirty="0" err="1" smtClean="0"/>
              <a:t>fizica</a:t>
            </a:r>
            <a:r>
              <a:rPr lang="en-US" dirty="0" smtClean="0"/>
              <a: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1143000"/>
          </a:xfrm>
        </p:spPr>
        <p:txBody>
          <a:bodyPr>
            <a:normAutofit fontScale="90000"/>
          </a:bodyPr>
          <a:lstStyle/>
          <a:p>
            <a:r>
              <a:rPr lang="en-US" dirty="0" err="1" smtClean="0"/>
              <a:t>Percep</a:t>
            </a:r>
            <a:r>
              <a:rPr lang="ro-RO" dirty="0" smtClean="0"/>
              <a:t>ţia din punct de vedere </a:t>
            </a:r>
            <a:r>
              <a:rPr lang="ro-RO" i="1" dirty="0" smtClean="0"/>
              <a:t>reflexiv</a:t>
            </a:r>
            <a:br>
              <a:rPr lang="ro-RO" i="1" dirty="0" smtClean="0"/>
            </a:br>
            <a:r>
              <a:rPr lang="ro-RO" sz="2700" dirty="0" smtClean="0"/>
              <a:t>percepţia – </a:t>
            </a:r>
            <a:r>
              <a:rPr lang="en-US" sz="2700" dirty="0" err="1" smtClean="0"/>
              <a:t>este</a:t>
            </a:r>
            <a:r>
              <a:rPr lang="en-US" sz="2700" dirty="0" smtClean="0"/>
              <a:t> un </a:t>
            </a:r>
            <a:r>
              <a:rPr lang="ro-RO" sz="2700" dirty="0" smtClean="0"/>
              <a:t>model subiectiv intern</a:t>
            </a:r>
            <a:endParaRPr lang="en-US" sz="2700" dirty="0"/>
          </a:p>
        </p:txBody>
      </p:sp>
      <p:sp>
        <p:nvSpPr>
          <p:cNvPr id="3" name="Content Placeholder 2"/>
          <p:cNvSpPr>
            <a:spLocks noGrp="1"/>
          </p:cNvSpPr>
          <p:nvPr>
            <p:ph idx="1"/>
          </p:nvPr>
        </p:nvSpPr>
        <p:spPr>
          <a:xfrm>
            <a:off x="500034" y="2148840"/>
            <a:ext cx="8229600" cy="4709160"/>
          </a:xfrm>
        </p:spPr>
        <p:txBody>
          <a:bodyPr/>
          <a:lstStyle/>
          <a:p>
            <a:r>
              <a:rPr lang="ro-RO" b="1" i="1" dirty="0" smtClean="0">
                <a:effectLst>
                  <a:outerShdw blurRad="38100" dist="38100" dir="2700000" algn="tl">
                    <a:srgbClr val="000000">
                      <a:alpha val="43137"/>
                    </a:srgbClr>
                  </a:outerShdw>
                </a:effectLst>
              </a:rPr>
              <a:t>trăire subiectivă </a:t>
            </a:r>
            <a:r>
              <a:rPr lang="ro-RO" b="1" dirty="0" smtClean="0">
                <a:effectLst>
                  <a:outerShdw blurRad="38100" dist="38100" dir="2700000" algn="tl">
                    <a:srgbClr val="000000">
                      <a:alpha val="43137"/>
                    </a:srgbClr>
                  </a:outerShdw>
                </a:effectLst>
              </a:rPr>
              <a:t>a unei senzaţii sau grup de senzaţii </a:t>
            </a:r>
          </a:p>
          <a:p>
            <a:r>
              <a:rPr lang="ro-RO" b="1" dirty="0" smtClean="0">
                <a:effectLst>
                  <a:outerShdw blurRad="38100" dist="38100" dir="2700000" algn="tl">
                    <a:srgbClr val="000000">
                      <a:alpha val="43137"/>
                    </a:srgbClr>
                  </a:outerShdw>
                </a:effectLst>
              </a:rPr>
              <a:t>concomitente sau succesive, </a:t>
            </a:r>
          </a:p>
          <a:p>
            <a:r>
              <a:rPr lang="ro-RO" b="1" dirty="0" smtClean="0">
                <a:effectLst>
                  <a:outerShdw blurRad="38100" dist="38100" dir="2700000" algn="tl">
                    <a:srgbClr val="000000">
                      <a:alpha val="43137"/>
                    </a:srgbClr>
                  </a:outerShdw>
                </a:effectLst>
              </a:rPr>
              <a:t>de aceeaşi natură sau de naturi diferite</a:t>
            </a:r>
            <a:r>
              <a:rPr lang="ro-RO" dirty="0" smtClean="0"/>
              <a:t>, </a:t>
            </a:r>
          </a:p>
          <a:p>
            <a:r>
              <a:rPr lang="ro-RO" i="1" dirty="0" smtClean="0"/>
              <a:t>produse de obiecte sau fenomene interne-externe cu care interacţionăm la un moment dat,</a:t>
            </a:r>
          </a:p>
          <a:p>
            <a:r>
              <a:rPr lang="ro-RO" dirty="0" smtClean="0">
                <a:solidFill>
                  <a:schemeClr val="accent3">
                    <a:lumMod val="40000"/>
                    <a:lumOff val="60000"/>
                  </a:schemeClr>
                </a:solidFill>
              </a:rPr>
              <a:t>la care se deformează identitatea lor iniţială</a:t>
            </a:r>
            <a:r>
              <a:rPr lang="ro-RO" dirty="0" smtClean="0"/>
              <a:t>, contopindu-se într-un </a:t>
            </a:r>
            <a:r>
              <a:rPr lang="ro-RO" dirty="0" smtClean="0">
                <a:solidFill>
                  <a:srgbClr val="FFFF00"/>
                </a:solidFill>
              </a:rPr>
              <a:t>context psihic nou, personal, inconfundabil şi ireductibil</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Percepţia din punct de vedere </a:t>
            </a:r>
            <a:r>
              <a:rPr lang="ro-RO" i="1" dirty="0" smtClean="0"/>
              <a:t>informaţional</a:t>
            </a:r>
            <a:br>
              <a:rPr lang="ro-RO" i="1" dirty="0" smtClean="0"/>
            </a:br>
            <a:r>
              <a:rPr lang="ro-RO" sz="2700" dirty="0" smtClean="0"/>
              <a:t>percepţia – </a:t>
            </a:r>
            <a:r>
              <a:rPr lang="en-US" sz="2700" dirty="0" err="1" smtClean="0"/>
              <a:t>este</a:t>
            </a:r>
            <a:r>
              <a:rPr lang="en-US" sz="2700" dirty="0" smtClean="0"/>
              <a:t> un </a:t>
            </a:r>
            <a:r>
              <a:rPr lang="ro-RO" sz="2700" dirty="0" smtClean="0"/>
              <a:t>model informaţional intern</a:t>
            </a:r>
            <a:endParaRPr lang="en-US" sz="2700" dirty="0"/>
          </a:p>
        </p:txBody>
      </p:sp>
      <p:sp>
        <p:nvSpPr>
          <p:cNvPr id="3" name="Content Placeholder 2"/>
          <p:cNvSpPr>
            <a:spLocks noGrp="1"/>
          </p:cNvSpPr>
          <p:nvPr>
            <p:ph idx="1"/>
          </p:nvPr>
        </p:nvSpPr>
        <p:spPr>
          <a:xfrm>
            <a:off x="428596" y="2148840"/>
            <a:ext cx="8229600" cy="4709160"/>
          </a:xfrm>
        </p:spPr>
        <p:txBody>
          <a:bodyPr/>
          <a:lstStyle/>
          <a:p>
            <a:r>
              <a:rPr lang="ro-RO" dirty="0" smtClean="0"/>
              <a:t>proces de comunicare directă între lumea exterioară (SNC-ului) şi SNC mediat de un ansamblu de operaţii şi transformări algoritmice  şi reflectate în alfabetul bioelectric al SNC</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trăsăturile percepţiei</a:t>
            </a:r>
            <a:endParaRPr lang="en-US" dirty="0"/>
          </a:p>
        </p:txBody>
      </p:sp>
      <p:sp>
        <p:nvSpPr>
          <p:cNvPr id="3" name="Content Placeholder 2"/>
          <p:cNvSpPr>
            <a:spLocks noGrp="1"/>
          </p:cNvSpPr>
          <p:nvPr>
            <p:ph idx="1"/>
          </p:nvPr>
        </p:nvSpPr>
        <p:spPr/>
        <p:txBody>
          <a:bodyPr>
            <a:normAutofit fontScale="92500" lnSpcReduction="10000"/>
          </a:bodyPr>
          <a:lstStyle/>
          <a:p>
            <a:r>
              <a:rPr lang="ro-RO" dirty="0" smtClean="0"/>
              <a:t>este produsul unei </a:t>
            </a:r>
            <a:r>
              <a:rPr lang="ro-RO" i="1" dirty="0" smtClean="0"/>
              <a:t>interacţiuni</a:t>
            </a:r>
          </a:p>
          <a:p>
            <a:r>
              <a:rPr lang="ro-RO" dirty="0" smtClean="0"/>
              <a:t>este produsul unei  </a:t>
            </a:r>
            <a:r>
              <a:rPr lang="ro-RO" i="1" dirty="0" smtClean="0"/>
              <a:t>comunicări informaţionale unidirecţionale</a:t>
            </a:r>
          </a:p>
          <a:p>
            <a:r>
              <a:rPr lang="ro-RO" dirty="0" smtClean="0"/>
              <a:t>are un </a:t>
            </a:r>
            <a:r>
              <a:rPr lang="ro-RO" i="1" dirty="0" smtClean="0"/>
              <a:t>caracter integrat-sistemic</a:t>
            </a:r>
          </a:p>
          <a:p>
            <a:r>
              <a:rPr lang="ro-RO" dirty="0" smtClean="0"/>
              <a:t>se poate modifica în cadrul </a:t>
            </a:r>
            <a:r>
              <a:rPr lang="ro-RO" i="1" dirty="0" smtClean="0"/>
              <a:t>proceselor ontogenetice </a:t>
            </a:r>
            <a:r>
              <a:rPr lang="ro-RO" dirty="0" smtClean="0"/>
              <a:t>şi de </a:t>
            </a:r>
            <a:r>
              <a:rPr lang="ro-RO" i="1" dirty="0" smtClean="0"/>
              <a:t>dezvoltare psihică a individului</a:t>
            </a:r>
          </a:p>
          <a:p>
            <a:r>
              <a:rPr lang="ro-RO" dirty="0" smtClean="0"/>
              <a:t>are caracter </a:t>
            </a:r>
            <a:r>
              <a:rPr lang="ro-RO" i="1" dirty="0" smtClean="0"/>
              <a:t>instrumental</a:t>
            </a:r>
            <a:r>
              <a:rPr lang="ro-RO" dirty="0" smtClean="0"/>
              <a:t> pentru un individ</a:t>
            </a:r>
          </a:p>
          <a:p>
            <a:r>
              <a:rPr lang="ro-RO" dirty="0" smtClean="0"/>
              <a:t>poate fi </a:t>
            </a:r>
            <a:r>
              <a:rPr lang="ro-RO" i="1" dirty="0" smtClean="0"/>
              <a:t>unimodală</a:t>
            </a:r>
            <a:r>
              <a:rPr lang="ro-RO" dirty="0" smtClean="0"/>
              <a:t> sau </a:t>
            </a:r>
            <a:r>
              <a:rPr lang="ro-RO" i="1" dirty="0" smtClean="0"/>
              <a:t>plurimodală</a:t>
            </a:r>
          </a:p>
          <a:p>
            <a:endParaRPr lang="ro-RO" dirty="0" smtClean="0"/>
          </a:p>
          <a:p>
            <a:r>
              <a:rPr lang="ro-RO" dirty="0" smtClean="0"/>
              <a:t>este extrem de greu de analizat ca şi proces obiectiv</a:t>
            </a:r>
          </a:p>
          <a:p>
            <a:endParaRPr lang="ro-RO" dirty="0" smtClean="0"/>
          </a:p>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Legile percepţiei</a:t>
            </a:r>
            <a:endParaRPr lang="en-US" dirty="0"/>
          </a:p>
        </p:txBody>
      </p:sp>
      <p:sp>
        <p:nvSpPr>
          <p:cNvPr id="3" name="Content Placeholder 2"/>
          <p:cNvSpPr>
            <a:spLocks noGrp="1"/>
          </p:cNvSpPr>
          <p:nvPr>
            <p:ph idx="1"/>
          </p:nvPr>
        </p:nvSpPr>
        <p:spPr/>
        <p:txBody>
          <a:bodyPr/>
          <a:lstStyle/>
          <a:p>
            <a:r>
              <a:rPr lang="ro-RO" dirty="0" smtClean="0"/>
              <a:t>Legea bunei forme</a:t>
            </a:r>
          </a:p>
          <a:p>
            <a:r>
              <a:rPr lang="ro-RO" dirty="0" smtClean="0"/>
              <a:t>Legea echilibrului - omogenităţii</a:t>
            </a:r>
          </a:p>
          <a:p>
            <a:r>
              <a:rPr lang="ro-RO" dirty="0" smtClean="0">
                <a:solidFill>
                  <a:srgbClr val="FFFF00"/>
                </a:solidFill>
              </a:rPr>
              <a:t>Legea structuralităţii (supremaţia întregului asupra părţii)</a:t>
            </a:r>
          </a:p>
          <a:p>
            <a:r>
              <a:rPr lang="ro-RO" dirty="0" smtClean="0"/>
              <a:t>Legea bunei continuităţi</a:t>
            </a:r>
          </a:p>
          <a:p>
            <a:r>
              <a:rPr lang="ro-RO" dirty="0" smtClean="0"/>
              <a:t>Legea destinului comun (integrării perceptive)</a:t>
            </a:r>
          </a:p>
          <a:p>
            <a:r>
              <a:rPr lang="ro-RO" dirty="0" smtClean="0"/>
              <a:t>Legea proximităţii</a:t>
            </a:r>
          </a:p>
          <a:p>
            <a:r>
              <a:rPr lang="ro-RO" dirty="0" smtClean="0">
                <a:solidFill>
                  <a:srgbClr val="FFFF00"/>
                </a:solidFill>
              </a:rPr>
              <a:t>Legea </a:t>
            </a:r>
            <a:r>
              <a:rPr lang="ro-RO" i="1" dirty="0" smtClean="0">
                <a:solidFill>
                  <a:srgbClr val="FFFF00"/>
                </a:solidFill>
              </a:rPr>
              <a:t>unum-duo</a:t>
            </a:r>
            <a:endParaRPr lang="ro-RO" dirty="0" smtClean="0">
              <a:solidFill>
                <a:srgbClr val="FFFF00"/>
              </a:solidFill>
            </a:endParaRP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Fazele percepţiei</a:t>
            </a:r>
            <a:endParaRPr lang="en-US" dirty="0"/>
          </a:p>
        </p:txBody>
      </p:sp>
      <p:sp>
        <p:nvSpPr>
          <p:cNvPr id="3" name="Content Placeholder 2"/>
          <p:cNvSpPr>
            <a:spLocks noGrp="1"/>
          </p:cNvSpPr>
          <p:nvPr>
            <p:ph idx="1"/>
          </p:nvPr>
        </p:nvSpPr>
        <p:spPr/>
        <p:txBody>
          <a:bodyPr/>
          <a:lstStyle/>
          <a:p>
            <a:r>
              <a:rPr lang="ro-RO" dirty="0" smtClean="0"/>
              <a:t>Orientarea – concentrarea</a:t>
            </a:r>
          </a:p>
          <a:p>
            <a:r>
              <a:rPr lang="ro-RO" dirty="0" smtClean="0"/>
              <a:t>Explorarea</a:t>
            </a:r>
          </a:p>
          <a:p>
            <a:r>
              <a:rPr lang="ro-RO" dirty="0" smtClean="0"/>
              <a:t>Detecţia</a:t>
            </a:r>
          </a:p>
          <a:p>
            <a:r>
              <a:rPr lang="ro-RO" dirty="0" smtClean="0"/>
              <a:t>Discriminarea</a:t>
            </a:r>
          </a:p>
          <a:p>
            <a:r>
              <a:rPr lang="ro-RO" dirty="0" smtClean="0"/>
              <a:t>Identificarea</a:t>
            </a:r>
          </a:p>
          <a:p>
            <a:r>
              <a:rPr lang="ro-RO" dirty="0" smtClean="0"/>
              <a:t>Interpretarea</a:t>
            </a:r>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Legea bunei forme</a:t>
            </a:r>
            <a:endParaRPr lang="en-US" dirty="0"/>
          </a:p>
        </p:txBody>
      </p:sp>
      <p:pic>
        <p:nvPicPr>
          <p:cNvPr id="5122" name="Picture 2"/>
          <p:cNvPicPr>
            <a:picLocks noGrp="1" noChangeAspect="1" noChangeArrowheads="1"/>
          </p:cNvPicPr>
          <p:nvPr>
            <p:ph idx="1"/>
          </p:nvPr>
        </p:nvPicPr>
        <p:blipFill>
          <a:blip r:embed="rId2"/>
          <a:srcRect/>
          <a:stretch>
            <a:fillRect/>
          </a:stretch>
        </p:blipFill>
        <p:spPr bwMode="auto">
          <a:xfrm>
            <a:off x="2071670" y="1428736"/>
            <a:ext cx="5143536" cy="5143536"/>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Legea omogenitatii – “Pragnanz”</a:t>
            </a:r>
            <a:endParaRPr lang="en-US" dirty="0"/>
          </a:p>
        </p:txBody>
      </p:sp>
      <p:pic>
        <p:nvPicPr>
          <p:cNvPr id="2050" name="Picture 2"/>
          <p:cNvPicPr>
            <a:picLocks noGrp="1" noChangeAspect="1" noChangeArrowheads="1"/>
          </p:cNvPicPr>
          <p:nvPr>
            <p:ph idx="1"/>
          </p:nvPr>
        </p:nvPicPr>
        <p:blipFill>
          <a:blip r:embed="rId2"/>
          <a:srcRect/>
          <a:stretch>
            <a:fillRect/>
          </a:stretch>
        </p:blipFill>
        <p:spPr bwMode="auto">
          <a:xfrm>
            <a:off x="2285984" y="1785926"/>
            <a:ext cx="4626280" cy="3786214"/>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Legea destinului comun - similaritatii</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3143240" y="1714488"/>
            <a:ext cx="4857784" cy="4857784"/>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Legea proximitatii</a:t>
            </a:r>
            <a:endParaRPr lang="en-US" dirty="0"/>
          </a:p>
        </p:txBody>
      </p:sp>
      <p:pic>
        <p:nvPicPr>
          <p:cNvPr id="3074" name="Picture 2"/>
          <p:cNvPicPr>
            <a:picLocks noGrp="1" noChangeAspect="1" noChangeArrowheads="1"/>
          </p:cNvPicPr>
          <p:nvPr>
            <p:ph idx="1"/>
          </p:nvPr>
        </p:nvPicPr>
        <p:blipFill>
          <a:blip r:embed="rId2"/>
          <a:srcRect/>
          <a:stretch>
            <a:fillRect/>
          </a:stretch>
        </p:blipFill>
        <p:spPr bwMode="auto">
          <a:xfrm>
            <a:off x="2143108" y="1428736"/>
            <a:ext cx="4857784" cy="4857784"/>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Natura</a:t>
            </a:r>
            <a:r>
              <a:rPr lang="en-US" dirty="0" smtClean="0"/>
              <a:t> </a:t>
            </a:r>
            <a:r>
              <a:rPr lang="en-US" dirty="0" err="1" smtClean="0"/>
              <a:t>si</a:t>
            </a:r>
            <a:r>
              <a:rPr lang="en-US" dirty="0" smtClean="0"/>
              <a:t> </a:t>
            </a:r>
            <a:r>
              <a:rPr lang="en-US" dirty="0" err="1" smtClean="0"/>
              <a:t>continutul</a:t>
            </a:r>
            <a:r>
              <a:rPr lang="en-US" dirty="0" smtClean="0"/>
              <a:t> </a:t>
            </a:r>
            <a:r>
              <a:rPr lang="en-US" dirty="0" err="1" smtClean="0"/>
              <a:t>senzatiei</a:t>
            </a:r>
            <a:endParaRPr lang="en-US" dirty="0"/>
          </a:p>
        </p:txBody>
      </p:sp>
      <p:sp>
        <p:nvSpPr>
          <p:cNvPr id="3" name="Content Placeholder 2"/>
          <p:cNvSpPr>
            <a:spLocks noGrp="1"/>
          </p:cNvSpPr>
          <p:nvPr>
            <p:ph idx="1"/>
          </p:nvPr>
        </p:nvSpPr>
        <p:spPr/>
        <p:txBody>
          <a:bodyPr/>
          <a:lstStyle/>
          <a:p>
            <a:r>
              <a:rPr lang="en-US" dirty="0" err="1" smtClean="0"/>
              <a:t>Teorii</a:t>
            </a:r>
            <a:r>
              <a:rPr lang="en-US" dirty="0" smtClean="0"/>
              <a:t> </a:t>
            </a:r>
            <a:r>
              <a:rPr lang="en-US" dirty="0" err="1" smtClean="0"/>
              <a:t>gnostice</a:t>
            </a:r>
            <a:endParaRPr lang="en-US" dirty="0" smtClean="0"/>
          </a:p>
          <a:p>
            <a:endParaRPr lang="en-US" dirty="0" smtClean="0"/>
          </a:p>
          <a:p>
            <a:r>
              <a:rPr lang="en-US" dirty="0" err="1" smtClean="0"/>
              <a:t>Mecanicist</a:t>
            </a:r>
            <a:r>
              <a:rPr lang="en-US" dirty="0" smtClean="0"/>
              <a:t> – </a:t>
            </a:r>
            <a:r>
              <a:rPr lang="en-US" dirty="0" err="1" smtClean="0"/>
              <a:t>pasiviste</a:t>
            </a:r>
            <a:r>
              <a:rPr lang="en-US" dirty="0" smtClean="0"/>
              <a:t> (</a:t>
            </a:r>
            <a:r>
              <a:rPr lang="en-US" dirty="0" err="1" smtClean="0"/>
              <a:t>senzatia-’pecete</a:t>
            </a:r>
            <a:r>
              <a:rPr lang="en-US" dirty="0" smtClean="0"/>
              <a:t>’ a </a:t>
            </a:r>
            <a:r>
              <a:rPr lang="en-US" dirty="0" err="1" smtClean="0"/>
              <a:t>stimulului</a:t>
            </a:r>
            <a:r>
              <a:rPr lang="en-US" dirty="0" smtClean="0"/>
              <a:t> extern)</a:t>
            </a:r>
          </a:p>
          <a:p>
            <a:r>
              <a:rPr lang="en-US" dirty="0" err="1" smtClean="0"/>
              <a:t>Designativ</a:t>
            </a:r>
            <a:r>
              <a:rPr lang="en-US" dirty="0" smtClean="0"/>
              <a:t> - active (</a:t>
            </a:r>
            <a:r>
              <a:rPr lang="en-US" dirty="0" err="1" smtClean="0"/>
              <a:t>senzatia</a:t>
            </a:r>
            <a:r>
              <a:rPr lang="en-US" dirty="0" smtClean="0"/>
              <a:t> – ‘imagine </a:t>
            </a:r>
            <a:r>
              <a:rPr lang="en-US" dirty="0" err="1" smtClean="0"/>
              <a:t>subiectiva</a:t>
            </a:r>
            <a:r>
              <a:rPr lang="en-US" dirty="0" smtClean="0"/>
              <a:t> </a:t>
            </a:r>
            <a:r>
              <a:rPr lang="en-US" dirty="0" err="1" smtClean="0"/>
              <a:t>ideala</a:t>
            </a:r>
            <a:r>
              <a:rPr lang="en-US" dirty="0" smtClean="0"/>
              <a:t>’ </a:t>
            </a:r>
            <a:r>
              <a:rPr lang="en-US" dirty="0" err="1" smtClean="0"/>
              <a:t>functie</a:t>
            </a:r>
            <a:r>
              <a:rPr lang="en-US" dirty="0" smtClean="0"/>
              <a:t> de </a:t>
            </a:r>
            <a:r>
              <a:rPr lang="en-US" dirty="0" err="1" smtClean="0"/>
              <a:t>insusirile</a:t>
            </a:r>
            <a:r>
              <a:rPr lang="en-US" dirty="0" smtClean="0"/>
              <a:t> </a:t>
            </a:r>
            <a:r>
              <a:rPr lang="en-US" dirty="0" err="1" smtClean="0"/>
              <a:t>obiective</a:t>
            </a:r>
            <a:r>
              <a:rPr lang="en-US" dirty="0" smtClean="0"/>
              <a:t> ale </a:t>
            </a:r>
            <a:r>
              <a:rPr lang="en-US" dirty="0" err="1" smtClean="0"/>
              <a:t>obiectului</a:t>
            </a:r>
            <a:r>
              <a:rPr lang="en-US" dirty="0" smtClean="0"/>
              <a:t> </a:t>
            </a:r>
            <a:r>
              <a:rPr lang="en-US" dirty="0" err="1" smtClean="0"/>
              <a:t>si</a:t>
            </a:r>
            <a:r>
              <a:rPr lang="en-US" dirty="0" smtClean="0"/>
              <a:t> </a:t>
            </a:r>
            <a:r>
              <a:rPr lang="en-US" dirty="0" err="1" smtClean="0"/>
              <a:t>starile</a:t>
            </a:r>
            <a:r>
              <a:rPr lang="en-US" dirty="0" smtClean="0"/>
              <a:t> interne ale </a:t>
            </a:r>
            <a:r>
              <a:rPr lang="en-US" dirty="0" err="1" smtClean="0"/>
              <a:t>subiectului</a:t>
            </a:r>
            <a:r>
              <a:rPr lang="en-US" dirty="0" smtClean="0"/>
              <a:t> care </a:t>
            </a:r>
            <a:r>
              <a:rPr lang="en-US" dirty="0" err="1" smtClean="0"/>
              <a:t>dau</a:t>
            </a:r>
            <a:r>
              <a:rPr lang="en-US" dirty="0" smtClean="0"/>
              <a:t> o </a:t>
            </a:r>
            <a:r>
              <a:rPr lang="en-US" dirty="0" err="1" smtClean="0"/>
              <a:t>anumita</a:t>
            </a:r>
            <a:r>
              <a:rPr lang="en-US" dirty="0" smtClean="0"/>
              <a:t> </a:t>
            </a:r>
            <a:r>
              <a:rPr lang="en-US" dirty="0" err="1" smtClean="0"/>
              <a:t>prelucrare</a:t>
            </a:r>
            <a:r>
              <a:rPr lang="en-US" dirty="0" smtClean="0"/>
              <a:t>/</a:t>
            </a:r>
            <a:r>
              <a:rPr lang="en-US" dirty="0" err="1" smtClean="0"/>
              <a:t>interpretare</a:t>
            </a:r>
            <a:r>
              <a:rPr lang="en-US" dirty="0" smtClean="0"/>
              <a:t>)</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Legea continuitatii</a:t>
            </a:r>
            <a:endParaRPr lang="en-US"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2285984" y="1285860"/>
            <a:ext cx="5214974" cy="5214974"/>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factorii interni de care depinde percepţia</a:t>
            </a:r>
            <a:endParaRPr lang="en-US" dirty="0"/>
          </a:p>
        </p:txBody>
      </p:sp>
      <p:sp>
        <p:nvSpPr>
          <p:cNvPr id="3" name="Content Placeholder 2"/>
          <p:cNvSpPr>
            <a:spLocks noGrp="1"/>
          </p:cNvSpPr>
          <p:nvPr>
            <p:ph idx="1"/>
          </p:nvPr>
        </p:nvSpPr>
        <p:spPr/>
        <p:txBody>
          <a:bodyPr>
            <a:normAutofit lnSpcReduction="10000"/>
          </a:bodyPr>
          <a:lstStyle/>
          <a:p>
            <a:r>
              <a:rPr lang="ro-RO" dirty="0" smtClean="0"/>
              <a:t>vârsta</a:t>
            </a:r>
          </a:p>
          <a:p>
            <a:r>
              <a:rPr lang="ro-RO" dirty="0" smtClean="0"/>
              <a:t>sexul</a:t>
            </a:r>
          </a:p>
          <a:p>
            <a:r>
              <a:rPr lang="ro-RO" dirty="0" smtClean="0"/>
              <a:t>starea psihic-afectivă şi psihic-fiziologică</a:t>
            </a:r>
          </a:p>
          <a:p>
            <a:r>
              <a:rPr lang="ro-RO" dirty="0" smtClean="0"/>
              <a:t>starea motivaţională</a:t>
            </a:r>
          </a:p>
          <a:p>
            <a:r>
              <a:rPr lang="ro-RO" dirty="0" smtClean="0"/>
              <a:t>starea atenţiei</a:t>
            </a:r>
          </a:p>
          <a:p>
            <a:r>
              <a:rPr lang="ro-RO" dirty="0" smtClean="0"/>
              <a:t>starea memoriei</a:t>
            </a:r>
          </a:p>
          <a:p>
            <a:r>
              <a:rPr lang="ro-RO" dirty="0" smtClean="0"/>
              <a:t>starea de set şi de expectaţie</a:t>
            </a:r>
          </a:p>
          <a:p>
            <a:r>
              <a:rPr lang="ro-RO" dirty="0" smtClean="0"/>
              <a:t>experienţa perceptivă anterioară</a:t>
            </a:r>
          </a:p>
          <a:p>
            <a:r>
              <a:rPr lang="ro-RO" dirty="0" smtClean="0"/>
              <a:t>tipul de personalitate</a:t>
            </a:r>
          </a:p>
          <a:p>
            <a:r>
              <a:rPr lang="ro-RO" dirty="0" smtClean="0"/>
              <a:t>starea analizatorilor</a:t>
            </a:r>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071678"/>
            <a:ext cx="8229600" cy="1143000"/>
          </a:xfrm>
        </p:spPr>
        <p:txBody>
          <a:bodyPr>
            <a:normAutofit fontScale="90000"/>
          </a:bodyPr>
          <a:lstStyle/>
          <a:p>
            <a:r>
              <a:rPr lang="en-US" dirty="0" err="1" smtClean="0"/>
              <a:t>Perceptia</a:t>
            </a:r>
            <a:r>
              <a:rPr lang="en-US" dirty="0" smtClean="0"/>
              <a:t> </a:t>
            </a:r>
            <a:r>
              <a:rPr lang="en-US" dirty="0" err="1" smtClean="0"/>
              <a:t>si</a:t>
            </a:r>
            <a:r>
              <a:rPr lang="en-US" dirty="0" smtClean="0"/>
              <a:t> </a:t>
            </a:r>
            <a:r>
              <a:rPr lang="en-US" dirty="0" err="1" smtClean="0"/>
              <a:t>interpretarea</a:t>
            </a:r>
            <a:r>
              <a:rPr lang="en-US" dirty="0" smtClean="0"/>
              <a:t/>
            </a:r>
            <a:br>
              <a:rPr lang="en-US" dirty="0" smtClean="0"/>
            </a:br>
            <a:r>
              <a:rPr lang="en-US" dirty="0" err="1" smtClean="0"/>
              <a:t>asocierea</a:t>
            </a:r>
            <a:r>
              <a:rPr lang="en-US" dirty="0" smtClean="0"/>
              <a:t> </a:t>
            </a:r>
            <a:r>
              <a:rPr lang="en-US" dirty="0" err="1" smtClean="0"/>
              <a:t>constienta</a:t>
            </a:r>
            <a:r>
              <a:rPr lang="en-US" dirty="0" smtClean="0"/>
              <a:t>/</a:t>
            </a:r>
            <a:r>
              <a:rPr lang="en-US" dirty="0" err="1" smtClean="0"/>
              <a:t>inconstienta</a:t>
            </a:r>
            <a:r>
              <a:rPr lang="en-US" dirty="0" smtClean="0"/>
              <a:t> a </a:t>
            </a:r>
            <a:r>
              <a:rPr lang="en-US" dirty="0" err="1" smtClean="0"/>
              <a:t>unor</a:t>
            </a:r>
            <a:r>
              <a:rPr lang="en-US" dirty="0" smtClean="0"/>
              <a:t> </a:t>
            </a:r>
            <a:r>
              <a:rPr lang="en-US" dirty="0" err="1" smtClean="0"/>
              <a:t>engrame</a:t>
            </a:r>
            <a:r>
              <a:rPr lang="en-US" dirty="0" smtClean="0"/>
              <a:t> </a:t>
            </a:r>
            <a:r>
              <a:rPr lang="en-US" dirty="0" err="1" smtClean="0"/>
              <a:t>ce</a:t>
            </a:r>
            <a:r>
              <a:rPr lang="en-US" dirty="0" smtClean="0"/>
              <a:t> </a:t>
            </a:r>
            <a:r>
              <a:rPr lang="en-US" dirty="0" err="1" smtClean="0"/>
              <a:t>corespund</a:t>
            </a:r>
            <a:r>
              <a:rPr lang="en-US" dirty="0" smtClean="0"/>
              <a:t> </a:t>
            </a:r>
            <a:r>
              <a:rPr lang="en-US" dirty="0" err="1" smtClean="0"/>
              <a:t>senzatiilor</a:t>
            </a:r>
            <a:endParaRPr lang="en-US" dirty="0"/>
          </a:p>
        </p:txBody>
      </p:sp>
      <p:sp>
        <p:nvSpPr>
          <p:cNvPr id="3" name="Content Placeholder 2"/>
          <p:cNvSpPr>
            <a:spLocks noGrp="1"/>
          </p:cNvSpPr>
          <p:nvPr>
            <p:ph idx="1"/>
          </p:nvPr>
        </p:nvSpPr>
        <p:spPr>
          <a:xfrm>
            <a:off x="357158" y="4503420"/>
            <a:ext cx="8229600" cy="4709160"/>
          </a:xfrm>
        </p:spPr>
        <p:txBody>
          <a:bodyPr/>
          <a:lstStyle/>
          <a:p>
            <a:r>
              <a:rPr lang="en-US" dirty="0" smtClean="0"/>
              <a:t>H. Rorschach</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REPREZENTAREA</a:t>
            </a:r>
            <a:endParaRPr lang="en-US" dirty="0"/>
          </a:p>
        </p:txBody>
      </p:sp>
      <p:sp>
        <p:nvSpPr>
          <p:cNvPr id="3" name="Content Placeholder 2"/>
          <p:cNvSpPr>
            <a:spLocks noGrp="1"/>
          </p:cNvSpPr>
          <p:nvPr>
            <p:ph idx="1"/>
          </p:nvPr>
        </p:nvSpPr>
        <p:spPr/>
        <p:txBody>
          <a:bodyPr>
            <a:normAutofit fontScale="92500" lnSpcReduction="10000"/>
          </a:bodyPr>
          <a:lstStyle/>
          <a:p>
            <a:r>
              <a:rPr lang="ro-RO" dirty="0" smtClean="0"/>
              <a:t>interpretată ca </a:t>
            </a:r>
            <a:r>
              <a:rPr lang="ro-RO" i="1" dirty="0" smtClean="0"/>
              <a:t>produs</a:t>
            </a:r>
            <a:r>
              <a:rPr lang="ro-RO" dirty="0" smtClean="0"/>
              <a:t> sau ca </a:t>
            </a:r>
            <a:r>
              <a:rPr lang="ro-RO" i="1" dirty="0" smtClean="0"/>
              <a:t>proces</a:t>
            </a:r>
          </a:p>
          <a:p>
            <a:endParaRPr lang="ro-RO" dirty="0" smtClean="0"/>
          </a:p>
          <a:p>
            <a:r>
              <a:rPr lang="ro-RO" dirty="0" smtClean="0"/>
              <a:t>Reprezentarea este </a:t>
            </a:r>
            <a:r>
              <a:rPr lang="ro-RO" i="1" dirty="0" smtClean="0"/>
              <a:t>procesul</a:t>
            </a:r>
            <a:r>
              <a:rPr lang="ro-RO" dirty="0" smtClean="0"/>
              <a:t> de </a:t>
            </a:r>
            <a:r>
              <a:rPr lang="ro-RO" dirty="0" smtClean="0">
                <a:solidFill>
                  <a:schemeClr val="accent3">
                    <a:lumMod val="40000"/>
                    <a:lumOff val="60000"/>
                  </a:schemeClr>
                </a:solidFill>
              </a:rPr>
              <a:t>producere şi utilizare mentală</a:t>
            </a:r>
            <a:r>
              <a:rPr lang="ro-RO" dirty="0" smtClean="0"/>
              <a:t> </a:t>
            </a:r>
            <a:r>
              <a:rPr lang="ro-RO" dirty="0" smtClean="0">
                <a:solidFill>
                  <a:schemeClr val="accent3">
                    <a:lumMod val="40000"/>
                    <a:lumOff val="60000"/>
                  </a:schemeClr>
                </a:solidFill>
              </a:rPr>
              <a:t>a unor obiecte/fenomene </a:t>
            </a:r>
            <a:r>
              <a:rPr lang="ro-RO" dirty="0" smtClean="0"/>
              <a:t>în absenţa lor</a:t>
            </a:r>
          </a:p>
          <a:p>
            <a:r>
              <a:rPr lang="ro-RO" dirty="0" smtClean="0"/>
              <a:t>Reprezentarea </a:t>
            </a:r>
            <a:r>
              <a:rPr lang="ro-RO" i="1" dirty="0" smtClean="0"/>
              <a:t>ca produs </a:t>
            </a:r>
            <a:r>
              <a:rPr lang="ro-RO" dirty="0" smtClean="0"/>
              <a:t>este </a:t>
            </a:r>
            <a:r>
              <a:rPr lang="ro-RO" dirty="0" smtClean="0">
                <a:solidFill>
                  <a:schemeClr val="accent3">
                    <a:lumMod val="60000"/>
                    <a:lumOff val="40000"/>
                  </a:schemeClr>
                </a:solidFill>
              </a:rPr>
              <a:t>modelul informaţional intern actualizat al unor obiecte sau fenomene </a:t>
            </a:r>
            <a:r>
              <a:rPr lang="ro-RO" dirty="0" smtClean="0"/>
              <a:t>care au fost da/nu percepute anterior şi care în momentul dat pot lipsi din câmpul nostru de percepţie</a:t>
            </a:r>
          </a:p>
          <a:p>
            <a:r>
              <a:rPr lang="ro-RO" dirty="0" smtClean="0"/>
              <a:t>are două surse esenţiale: </a:t>
            </a:r>
            <a:r>
              <a:rPr lang="ro-RO" i="1" dirty="0" smtClean="0"/>
              <a:t>memoria de lungă durată </a:t>
            </a:r>
            <a:r>
              <a:rPr lang="ro-RO" dirty="0" smtClean="0"/>
              <a:t>şi </a:t>
            </a:r>
            <a:r>
              <a:rPr lang="ro-RO" i="1" dirty="0" smtClean="0"/>
              <a:t>imaginaţia</a:t>
            </a:r>
            <a:endParaRPr lang="en-US" i="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legătura între percepţie şi reprezentare</a:t>
            </a:r>
            <a:endParaRPr lang="en-US" dirty="0"/>
          </a:p>
        </p:txBody>
      </p:sp>
      <p:sp>
        <p:nvSpPr>
          <p:cNvPr id="3" name="Content Placeholder 2"/>
          <p:cNvSpPr>
            <a:spLocks noGrp="1"/>
          </p:cNvSpPr>
          <p:nvPr>
            <p:ph idx="1"/>
          </p:nvPr>
        </p:nvSpPr>
        <p:spPr/>
        <p:txBody>
          <a:bodyPr/>
          <a:lstStyle/>
          <a:p>
            <a:r>
              <a:rPr lang="ro-RO" dirty="0" smtClean="0"/>
              <a:t>efectele urmă / remanenţa </a:t>
            </a:r>
          </a:p>
          <a:p>
            <a:r>
              <a:rPr lang="ro-RO" dirty="0" smtClean="0"/>
              <a:t>ex. imaginea consecutivă pentru stimulii vizuali</a:t>
            </a:r>
          </a:p>
          <a:p>
            <a:r>
              <a:rPr lang="ro-RO" dirty="0" smtClean="0"/>
              <a:t>ex. imaginile eidetice </a:t>
            </a:r>
          </a:p>
          <a:p>
            <a:endParaRPr lang="ro-RO" dirty="0" smtClean="0"/>
          </a:p>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reprezentarea ca şi caracter adaptativ al speciilor</a:t>
            </a:r>
            <a:endParaRPr lang="en-US" dirty="0"/>
          </a:p>
        </p:txBody>
      </p:sp>
      <p:sp>
        <p:nvSpPr>
          <p:cNvPr id="3" name="Content Placeholder 2"/>
          <p:cNvSpPr>
            <a:spLocks noGrp="1"/>
          </p:cNvSpPr>
          <p:nvPr>
            <p:ph idx="1"/>
          </p:nvPr>
        </p:nvSpPr>
        <p:spPr>
          <a:xfrm>
            <a:off x="0" y="1600200"/>
            <a:ext cx="9144000" cy="4709160"/>
          </a:xfrm>
        </p:spPr>
        <p:txBody>
          <a:bodyPr/>
          <a:lstStyle/>
          <a:p>
            <a:r>
              <a:rPr lang="ro-RO" dirty="0" smtClean="0"/>
              <a:t>senzaţiile şi percepţiile reglează comportamentul în timp instantaneu/actual (feed back)</a:t>
            </a:r>
          </a:p>
          <a:p>
            <a:r>
              <a:rPr lang="ro-RO" dirty="0" smtClean="0"/>
              <a:t>reprezentările (folosind memoria de lungă durată şi imaginaţia) au un rol reglator pentru timpul viitor (feed forward)</a:t>
            </a:r>
          </a:p>
          <a:p>
            <a:pPr>
              <a:buNone/>
            </a:pPr>
            <a:r>
              <a:rPr lang="ro-RO" dirty="0" smtClean="0"/>
              <a:t>generează </a:t>
            </a:r>
            <a:r>
              <a:rPr lang="ro-RO" i="1" dirty="0" smtClean="0"/>
              <a:t>anticiparea </a:t>
            </a:r>
            <a:r>
              <a:rPr lang="ro-RO" dirty="0" smtClean="0"/>
              <a:t>şi </a:t>
            </a:r>
            <a:r>
              <a:rPr lang="ro-RO" i="1" dirty="0" smtClean="0"/>
              <a:t>planificarea</a:t>
            </a:r>
          </a:p>
          <a:p>
            <a:pPr>
              <a:buNone/>
            </a:pPr>
            <a:endParaRPr lang="ro-RO" i="1" dirty="0" smtClean="0"/>
          </a:p>
          <a:p>
            <a:pPr>
              <a:buNone/>
            </a:pPr>
            <a:r>
              <a:rPr lang="ro-RO" i="1" dirty="0" smtClean="0"/>
              <a:t>capacitatea SNC de a face reprezentări este deci peremptorie         </a:t>
            </a:r>
            <a:r>
              <a:rPr lang="en-US" i="1" dirty="0" err="1" smtClean="0"/>
              <a:t>imaginatiei</a:t>
            </a:r>
            <a:r>
              <a:rPr lang="en-US" i="1" dirty="0" smtClean="0"/>
              <a:t> creative </a:t>
            </a:r>
            <a:r>
              <a:rPr lang="en-US" i="1" dirty="0" err="1" smtClean="0"/>
              <a:t>si</a:t>
            </a:r>
            <a:r>
              <a:rPr lang="en-US" i="1" dirty="0" smtClean="0"/>
              <a:t> </a:t>
            </a:r>
            <a:r>
              <a:rPr lang="ro-RO" i="1" dirty="0" smtClean="0"/>
              <a:t>inteligenţei</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t>
            </a:r>
            <a:r>
              <a:rPr lang="ro-RO" dirty="0" smtClean="0"/>
              <a:t>Â</a:t>
            </a:r>
            <a:r>
              <a:rPr lang="en-US" dirty="0" smtClean="0"/>
              <a:t>NDIREA</a:t>
            </a:r>
            <a:endParaRPr lang="en-US" dirty="0"/>
          </a:p>
        </p:txBody>
      </p:sp>
      <p:sp>
        <p:nvSpPr>
          <p:cNvPr id="3" name="Content Placeholder 2"/>
          <p:cNvSpPr>
            <a:spLocks noGrp="1"/>
          </p:cNvSpPr>
          <p:nvPr>
            <p:ph idx="1"/>
          </p:nvPr>
        </p:nvSpPr>
        <p:spPr/>
        <p:txBody>
          <a:bodyPr/>
          <a:lstStyle/>
          <a:p>
            <a:r>
              <a:rPr lang="ro-RO" dirty="0" smtClean="0"/>
              <a:t>gandirea ca şi concept psihologic, logic şi filozofic - introducere</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atribute ale gândirii</a:t>
            </a:r>
            <a:endParaRPr lang="en-US" dirty="0"/>
          </a:p>
        </p:txBody>
      </p:sp>
      <p:sp>
        <p:nvSpPr>
          <p:cNvPr id="3" name="Content Placeholder 2"/>
          <p:cNvSpPr>
            <a:spLocks noGrp="1"/>
          </p:cNvSpPr>
          <p:nvPr>
            <p:ph idx="1"/>
          </p:nvPr>
        </p:nvSpPr>
        <p:spPr>
          <a:xfrm>
            <a:off x="0" y="1600200"/>
            <a:ext cx="9144000" cy="4709160"/>
          </a:xfrm>
        </p:spPr>
        <p:txBody>
          <a:bodyPr>
            <a:normAutofit fontScale="92500" lnSpcReduction="20000"/>
          </a:bodyPr>
          <a:lstStyle/>
          <a:p>
            <a:r>
              <a:rPr lang="ro-RO" dirty="0" smtClean="0"/>
              <a:t>este o interacţiune reflexivă subiect - obiect/fenomen </a:t>
            </a:r>
            <a:r>
              <a:rPr lang="ro-RO" i="1" dirty="0" smtClean="0"/>
              <a:t>(cu caracter subiectiv. ideatic (foloseşte reprezentări) şi mijlocit (perceptiv şi mnezic + imaginativ)</a:t>
            </a:r>
            <a:endParaRPr lang="ro-RO" dirty="0" smtClean="0"/>
          </a:p>
          <a:p>
            <a:r>
              <a:rPr lang="ro-RO" dirty="0" smtClean="0"/>
              <a:t>este o structură înformaţională/negentropică </a:t>
            </a:r>
            <a:r>
              <a:rPr lang="ro-RO" i="1" dirty="0" smtClean="0"/>
              <a:t>(reorganizare a spaţiului perceptiv şi a elementelor din câmpul mnezic în cadrul unor reprezentări ce permit anticiparea/planificarea)</a:t>
            </a:r>
            <a:endParaRPr lang="ro-RO" dirty="0" smtClean="0"/>
          </a:p>
          <a:p>
            <a:r>
              <a:rPr lang="ro-RO" dirty="0" smtClean="0"/>
              <a:t>are o componentă acţională </a:t>
            </a:r>
            <a:r>
              <a:rPr lang="ro-RO" i="1" dirty="0" smtClean="0"/>
              <a:t>(acţiuni mentale, acţiuni mentale – reprezentări)</a:t>
            </a:r>
            <a:endParaRPr lang="ro-RO" dirty="0" smtClean="0"/>
          </a:p>
          <a:p>
            <a:r>
              <a:rPr lang="ro-RO" dirty="0" smtClean="0"/>
              <a:t>are o componentă genetică </a:t>
            </a:r>
            <a:r>
              <a:rPr lang="ro-RO" i="1" dirty="0" smtClean="0"/>
              <a:t>(se dezvoltă ontogenetic şi istoric ca o interacţiune complexă între factorii ereditari şi cei de mediu)</a:t>
            </a:r>
            <a:endParaRPr lang="ro-RO" dirty="0" smtClean="0"/>
          </a:p>
          <a:p>
            <a:r>
              <a:rPr lang="ro-RO" dirty="0" smtClean="0"/>
              <a:t>are proprietăţi sistemice</a:t>
            </a:r>
          </a:p>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structura psihologică internă a gândirii</a:t>
            </a:r>
            <a:endParaRPr lang="en-US" dirty="0"/>
          </a:p>
        </p:txBody>
      </p:sp>
      <p:sp>
        <p:nvSpPr>
          <p:cNvPr id="3" name="Content Placeholder 2"/>
          <p:cNvSpPr>
            <a:spLocks noGrp="1"/>
          </p:cNvSpPr>
          <p:nvPr>
            <p:ph idx="1"/>
          </p:nvPr>
        </p:nvSpPr>
        <p:spPr/>
        <p:txBody>
          <a:bodyPr/>
          <a:lstStyle/>
          <a:p>
            <a:r>
              <a:rPr lang="ro-RO" dirty="0" smtClean="0"/>
              <a:t>modelul P.J. Guilford (1959)</a:t>
            </a:r>
          </a:p>
          <a:p>
            <a:endParaRPr lang="ro-RO" dirty="0" smtClean="0"/>
          </a:p>
          <a:p>
            <a:r>
              <a:rPr lang="ro-RO" i="1" dirty="0" smtClean="0"/>
              <a:t>operaţii (percepţie, reprezentare </a:t>
            </a:r>
            <a:r>
              <a:rPr lang="ro-RO" dirty="0" smtClean="0"/>
              <a:t>a unor modele, au un caracter ideatic, non-substanţial</a:t>
            </a:r>
            <a:r>
              <a:rPr lang="ro-RO" i="1" dirty="0" smtClean="0"/>
              <a:t>)</a:t>
            </a:r>
          </a:p>
          <a:p>
            <a:r>
              <a:rPr lang="ro-RO" i="1" dirty="0" smtClean="0"/>
              <a:t>rezultate (elemente, clase, relaţii, sisteme, transformări, predicţie)</a:t>
            </a:r>
          </a:p>
          <a:p>
            <a:r>
              <a:rPr lang="ro-RO" i="1" dirty="0" smtClean="0"/>
              <a:t>conţinut (imagistic, simbolic, semantic, comportamental)</a:t>
            </a:r>
          </a:p>
          <a:p>
            <a:r>
              <a:rPr lang="ro-RO" i="1" dirty="0" smtClean="0"/>
              <a:t>relaţii</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tipuri de operaţii în procesul de gândire</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ro-RO" dirty="0" smtClean="0"/>
              <a:t>operaţiile concrete</a:t>
            </a:r>
          </a:p>
          <a:p>
            <a:pPr>
              <a:buNone/>
            </a:pPr>
            <a:r>
              <a:rPr lang="ro-RO" dirty="0" smtClean="0"/>
              <a:t>	reversibilitatea</a:t>
            </a:r>
          </a:p>
          <a:p>
            <a:r>
              <a:rPr lang="ro-RO" dirty="0" smtClean="0"/>
              <a:t>reflexivitatea A=A</a:t>
            </a:r>
          </a:p>
          <a:p>
            <a:r>
              <a:rPr lang="ro-RO" dirty="0" smtClean="0"/>
              <a:t>simetria A=B, B=A</a:t>
            </a:r>
          </a:p>
          <a:p>
            <a:r>
              <a:rPr lang="ro-RO" dirty="0" smtClean="0"/>
              <a:t>asociativitatea A(BC)=(AB)C</a:t>
            </a:r>
          </a:p>
          <a:p>
            <a:r>
              <a:rPr lang="ro-RO" dirty="0" smtClean="0"/>
              <a:t>tranzitivitatea A=B, B=C, A=C</a:t>
            </a:r>
          </a:p>
          <a:p>
            <a:endParaRPr lang="ro-RO" dirty="0" smtClean="0"/>
          </a:p>
          <a:p>
            <a:pPr>
              <a:buNone/>
            </a:pPr>
            <a:r>
              <a:rPr lang="ro-RO" dirty="0" smtClean="0"/>
              <a:t>operaţii formale (înalt grad de interiorizare, relativă independenţă faţă de suportul imagistic, folosirea de simboluri, semne si semnificaţii abstracte, înalt grad de generalizare)</a:t>
            </a:r>
          </a:p>
          <a:p>
            <a:pPr>
              <a:buNone/>
            </a:pPr>
            <a:endParaRPr lang="ro-RO" dirty="0" smtClean="0"/>
          </a:p>
          <a:p>
            <a:pPr>
              <a:buNone/>
            </a:pPr>
            <a:r>
              <a:rPr lang="ro-RO" dirty="0" smtClean="0"/>
              <a:t>operaţii generale (analiză, sinteză, abstractizare, generalizare)</a:t>
            </a:r>
          </a:p>
          <a:p>
            <a:pPr>
              <a:buNone/>
            </a:pPr>
            <a:r>
              <a:rPr lang="ro-RO" dirty="0" smtClean="0"/>
              <a:t>operaţii particulare</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a:bodyPr>
          <a:lstStyle/>
          <a:p>
            <a:r>
              <a:rPr lang="en-US" i="1" dirty="0" err="1" smtClean="0"/>
              <a:t>Senzatia</a:t>
            </a:r>
            <a:r>
              <a:rPr lang="en-US" i="1" dirty="0" smtClean="0"/>
              <a:t> </a:t>
            </a:r>
            <a:r>
              <a:rPr lang="en-US" i="1" dirty="0" err="1" smtClean="0"/>
              <a:t>este</a:t>
            </a:r>
            <a:r>
              <a:rPr lang="en-US" i="1" dirty="0" smtClean="0"/>
              <a:t> </a:t>
            </a:r>
            <a:r>
              <a:rPr lang="en-US" i="1" dirty="0" err="1" smtClean="0"/>
              <a:t>reflectarea</a:t>
            </a:r>
            <a:r>
              <a:rPr lang="en-US" i="1" dirty="0" smtClean="0"/>
              <a:t> </a:t>
            </a:r>
            <a:r>
              <a:rPr lang="en-US" i="1" dirty="0" err="1" smtClean="0"/>
              <a:t>activ-selectiva</a:t>
            </a:r>
            <a:r>
              <a:rPr lang="en-US" i="1" dirty="0" smtClean="0"/>
              <a:t> </a:t>
            </a:r>
            <a:r>
              <a:rPr lang="en-US" i="1" dirty="0" err="1" smtClean="0"/>
              <a:t>si</a:t>
            </a:r>
            <a:r>
              <a:rPr lang="en-US" i="1" dirty="0" smtClean="0"/>
              <a:t> ideal-</a:t>
            </a:r>
            <a:r>
              <a:rPr lang="en-US" i="1" dirty="0" err="1" smtClean="0"/>
              <a:t>subiectiva</a:t>
            </a:r>
            <a:r>
              <a:rPr lang="en-US" i="1" dirty="0" smtClean="0"/>
              <a:t> a </a:t>
            </a:r>
            <a:r>
              <a:rPr lang="en-US" i="1" dirty="0" err="1" smtClean="0"/>
              <a:t>insusirilor</a:t>
            </a:r>
            <a:r>
              <a:rPr lang="en-US" i="1" dirty="0" smtClean="0"/>
              <a:t> </a:t>
            </a:r>
            <a:r>
              <a:rPr lang="en-US" i="1" dirty="0" err="1" smtClean="0"/>
              <a:t>particulare</a:t>
            </a:r>
            <a:r>
              <a:rPr lang="en-US" i="1" dirty="0" smtClean="0"/>
              <a:t> </a:t>
            </a:r>
            <a:r>
              <a:rPr lang="en-US" i="1" dirty="0" err="1" smtClean="0"/>
              <a:t>si</a:t>
            </a:r>
            <a:r>
              <a:rPr lang="en-US" i="1" dirty="0" smtClean="0"/>
              <a:t> </a:t>
            </a:r>
            <a:r>
              <a:rPr lang="en-US" i="1" dirty="0" err="1" smtClean="0"/>
              <a:t>singulare</a:t>
            </a:r>
            <a:r>
              <a:rPr lang="en-US" i="1" dirty="0" smtClean="0"/>
              <a:t> ale </a:t>
            </a:r>
            <a:r>
              <a:rPr lang="en-US" i="1" dirty="0" err="1" smtClean="0"/>
              <a:t>stimulilor</a:t>
            </a:r>
            <a:r>
              <a:rPr lang="en-US" i="1" dirty="0" smtClean="0"/>
              <a:t> </a:t>
            </a:r>
            <a:r>
              <a:rPr lang="en-US" i="1" dirty="0" err="1" smtClean="0"/>
              <a:t>modali</a:t>
            </a:r>
            <a:r>
              <a:rPr lang="en-US" i="1" dirty="0" smtClean="0"/>
              <a:t> </a:t>
            </a:r>
            <a:r>
              <a:rPr lang="en-US" i="1" dirty="0" err="1" smtClean="0"/>
              <a:t>specifici</a:t>
            </a:r>
            <a:r>
              <a:rPr lang="en-US" i="1" dirty="0" smtClean="0"/>
              <a:t> sub forma </a:t>
            </a:r>
            <a:r>
              <a:rPr lang="en-US" i="1" dirty="0" err="1" smtClean="0"/>
              <a:t>unui</a:t>
            </a:r>
            <a:r>
              <a:rPr lang="en-US" i="1" dirty="0" smtClean="0"/>
              <a:t> cod-imagine.</a:t>
            </a:r>
          </a:p>
          <a:p>
            <a:r>
              <a:rPr lang="en-US" dirty="0" err="1" smtClean="0"/>
              <a:t>Proprietati</a:t>
            </a:r>
            <a:r>
              <a:rPr lang="en-US" dirty="0" smtClean="0"/>
              <a:t> ale </a:t>
            </a:r>
            <a:r>
              <a:rPr lang="en-US" dirty="0" err="1" smtClean="0"/>
              <a:t>senzatiilor</a:t>
            </a:r>
            <a:endParaRPr lang="en-US" dirty="0" smtClean="0"/>
          </a:p>
          <a:p>
            <a:r>
              <a:rPr lang="en-US" i="1" dirty="0" err="1" smtClean="0"/>
              <a:t>Modalitatea</a:t>
            </a:r>
            <a:r>
              <a:rPr lang="en-US" i="1" dirty="0" smtClean="0"/>
              <a:t> </a:t>
            </a:r>
          </a:p>
          <a:p>
            <a:r>
              <a:rPr lang="en-US" i="1" dirty="0" err="1" smtClean="0"/>
              <a:t>Intensitatea</a:t>
            </a:r>
            <a:endParaRPr lang="en-US" i="1" dirty="0" smtClean="0"/>
          </a:p>
          <a:p>
            <a:r>
              <a:rPr lang="en-US" i="1" dirty="0" err="1" smtClean="0"/>
              <a:t>Durata</a:t>
            </a:r>
            <a:endParaRPr lang="en-US" i="1" dirty="0" smtClean="0"/>
          </a:p>
          <a:p>
            <a:r>
              <a:rPr lang="en-US" i="1" dirty="0" err="1" smtClean="0"/>
              <a:t>Reflectarea-designarea</a:t>
            </a:r>
            <a:endParaRPr lang="en-US" i="1" dirty="0" smtClean="0"/>
          </a:p>
          <a:p>
            <a:r>
              <a:rPr lang="en-US" i="1" dirty="0" err="1" smtClean="0"/>
              <a:t>Referentialitatea</a:t>
            </a:r>
            <a:endParaRPr lang="en-US" i="1" dirty="0" smtClean="0"/>
          </a:p>
          <a:p>
            <a:r>
              <a:rPr lang="en-US" i="1" dirty="0" err="1" smtClean="0"/>
              <a:t>Reglarea</a:t>
            </a:r>
            <a:r>
              <a:rPr lang="en-US" i="1" dirty="0" smtClean="0"/>
              <a:t> - </a:t>
            </a:r>
            <a:r>
              <a:rPr lang="en-US" i="1" dirty="0" err="1" smtClean="0"/>
              <a:t>Instrumentarea</a:t>
            </a:r>
            <a:endParaRPr lang="en-US" i="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dezvoltarea ontogenetică a operaţiilor gândirii (Piaget)</a:t>
            </a:r>
            <a:endParaRPr lang="en-US" dirty="0"/>
          </a:p>
        </p:txBody>
      </p:sp>
      <p:sp>
        <p:nvSpPr>
          <p:cNvPr id="3" name="Content Placeholder 2"/>
          <p:cNvSpPr>
            <a:spLocks noGrp="1"/>
          </p:cNvSpPr>
          <p:nvPr>
            <p:ph idx="1"/>
          </p:nvPr>
        </p:nvSpPr>
        <p:spPr/>
        <p:txBody>
          <a:bodyPr/>
          <a:lstStyle/>
          <a:p>
            <a:r>
              <a:rPr lang="ro-RO" dirty="0" smtClean="0"/>
              <a:t>stadiul sensori-motor (0-2 ani)</a:t>
            </a:r>
          </a:p>
          <a:p>
            <a:r>
              <a:rPr lang="ro-RO" dirty="0" smtClean="0"/>
              <a:t>stadiul pre-operator (2-4 ani)</a:t>
            </a:r>
          </a:p>
          <a:p>
            <a:r>
              <a:rPr lang="en-US" dirty="0" smtClean="0"/>
              <a:t>s</a:t>
            </a:r>
            <a:r>
              <a:rPr lang="ro-RO" dirty="0" smtClean="0"/>
              <a:t>tadiul intuitiv (4-7 ani)</a:t>
            </a:r>
          </a:p>
          <a:p>
            <a:r>
              <a:rPr lang="ro-RO" dirty="0" smtClean="0"/>
              <a:t>stadiul operaţiilor concrete (7-11 ani)</a:t>
            </a:r>
          </a:p>
          <a:p>
            <a:r>
              <a:rPr lang="ro-RO" dirty="0" smtClean="0"/>
              <a:t>stadiul operaţiilor formale (11-14 ani)</a:t>
            </a:r>
          </a:p>
          <a:p>
            <a:r>
              <a:rPr lang="ro-RO" dirty="0" smtClean="0"/>
              <a:t>stadiul operaţiilor generale (peste 14 ani)</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forme modale de procesare a informaţiei la nivelul gândirii</a:t>
            </a:r>
            <a:endParaRPr lang="en-US" dirty="0"/>
          </a:p>
        </p:txBody>
      </p:sp>
      <p:sp>
        <p:nvSpPr>
          <p:cNvPr id="3" name="Content Placeholder 2"/>
          <p:cNvSpPr>
            <a:spLocks noGrp="1"/>
          </p:cNvSpPr>
          <p:nvPr>
            <p:ph idx="1"/>
          </p:nvPr>
        </p:nvSpPr>
        <p:spPr/>
        <p:txBody>
          <a:bodyPr/>
          <a:lstStyle/>
          <a:p>
            <a:r>
              <a:rPr lang="ro-RO" dirty="0" smtClean="0"/>
              <a:t>PROCESAREA INDUCTIVĂ (are sens ascendent, de la particular la general) – sprijinită nemijlocit de percepţii şi reprezentări</a:t>
            </a:r>
          </a:p>
          <a:p>
            <a:r>
              <a:rPr lang="ro-RO" dirty="0" smtClean="0"/>
              <a:t>formarea de concepte (inducerea unei proprietăţi a unei părţi a elementelor unei mulţimi la întreaga mulţime)</a:t>
            </a:r>
          </a:p>
          <a:p>
            <a:r>
              <a:rPr lang="ro-RO" dirty="0" smtClean="0"/>
              <a:t>descoperirea / formularea de reguli</a:t>
            </a:r>
          </a:p>
          <a:p>
            <a:r>
              <a:rPr lang="ro-RO" dirty="0" smtClean="0"/>
              <a:t>descoperirea / formularea unei structuri</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forme modale de procesare a informaţiei la nivelul gândirii</a:t>
            </a:r>
            <a:endParaRPr lang="en-US" dirty="0"/>
          </a:p>
        </p:txBody>
      </p:sp>
      <p:sp>
        <p:nvSpPr>
          <p:cNvPr id="3" name="Content Placeholder 2"/>
          <p:cNvSpPr>
            <a:spLocks noGrp="1"/>
          </p:cNvSpPr>
          <p:nvPr>
            <p:ph idx="1"/>
          </p:nvPr>
        </p:nvSpPr>
        <p:spPr/>
        <p:txBody>
          <a:bodyPr/>
          <a:lstStyle/>
          <a:p>
            <a:r>
              <a:rPr lang="ro-RO" dirty="0" smtClean="0"/>
              <a:t>PROCESAREA DEDUCTIVĂ (are sens descendent, porneşte de la general la particular)</a:t>
            </a:r>
            <a:endParaRPr lang="en-US" dirty="0" smtClean="0"/>
          </a:p>
          <a:p>
            <a:r>
              <a:rPr lang="en-US" dirty="0" err="1" smtClean="0"/>
              <a:t>Deduc</a:t>
            </a:r>
            <a:r>
              <a:rPr lang="ro-RO" dirty="0" smtClean="0"/>
              <a:t>ţ</a:t>
            </a:r>
            <a:r>
              <a:rPr lang="en-US" dirty="0" err="1" smtClean="0"/>
              <a:t>ia</a:t>
            </a:r>
            <a:r>
              <a:rPr lang="en-US" dirty="0" smtClean="0"/>
              <a:t> </a:t>
            </a:r>
            <a:r>
              <a:rPr lang="en-US" dirty="0" err="1" smtClean="0"/>
              <a:t>imediat</a:t>
            </a:r>
            <a:r>
              <a:rPr lang="ro-RO" dirty="0" smtClean="0"/>
              <a:t>ă (conversia, obversia)</a:t>
            </a:r>
          </a:p>
          <a:p>
            <a:r>
              <a:rPr lang="ro-RO" dirty="0" smtClean="0"/>
              <a:t>Procesarea silogistică</a:t>
            </a:r>
          </a:p>
          <a:p>
            <a:r>
              <a:rPr lang="ro-RO" dirty="0" smtClean="0"/>
              <a:t>Procesarea deductivă liniară</a:t>
            </a:r>
          </a:p>
          <a:p>
            <a:r>
              <a:rPr lang="ro-RO" dirty="0" smtClean="0"/>
              <a:t>Procesarea analogică</a:t>
            </a:r>
          </a:p>
          <a:p>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Gândirea ca modalitate de rezolvare a problemelor</a:t>
            </a:r>
            <a:endParaRPr lang="en-US" dirty="0"/>
          </a:p>
        </p:txBody>
      </p:sp>
      <p:sp>
        <p:nvSpPr>
          <p:cNvPr id="3" name="Content Placeholder 2"/>
          <p:cNvSpPr>
            <a:spLocks noGrp="1"/>
          </p:cNvSpPr>
          <p:nvPr>
            <p:ph idx="1"/>
          </p:nvPr>
        </p:nvSpPr>
        <p:spPr/>
        <p:txBody>
          <a:bodyPr/>
          <a:lstStyle/>
          <a:p>
            <a:r>
              <a:rPr lang="ro-RO" dirty="0" smtClean="0"/>
              <a:t>Aspect obiectiv al problemei</a:t>
            </a:r>
          </a:p>
          <a:p>
            <a:r>
              <a:rPr lang="ro-RO" dirty="0" smtClean="0"/>
              <a:t>Aspect subiectiv-relaţional</a:t>
            </a:r>
          </a:p>
          <a:p>
            <a:endParaRPr lang="ro-RO" dirty="0" smtClean="0"/>
          </a:p>
          <a:p>
            <a:endParaRPr lang="ro-RO" dirty="0" smtClean="0"/>
          </a:p>
          <a:p>
            <a:endParaRPr lang="ro-RO" dirty="0" smtClean="0"/>
          </a:p>
          <a:p>
            <a:endParaRPr lang="ro-RO" dirty="0" smtClean="0"/>
          </a:p>
          <a:p>
            <a:endParaRPr lang="ro-RO" dirty="0" smtClean="0"/>
          </a:p>
          <a:p>
            <a:endParaRPr lang="ro-RO" dirty="0" smtClean="0"/>
          </a:p>
          <a:p>
            <a:r>
              <a:rPr lang="ro-RO" i="1" dirty="0" smtClean="0"/>
              <a:t>Schemă dupa M. Golu, 2005</a:t>
            </a:r>
          </a:p>
          <a:p>
            <a:endParaRPr lang="ro-RO" dirty="0" smtClean="0"/>
          </a:p>
          <a:p>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5491183" y="2575027"/>
            <a:ext cx="3652817" cy="4282973"/>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1500166" y="0"/>
            <a:ext cx="5715040" cy="670095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Gândirea ca proces decizional</a:t>
            </a:r>
            <a:endParaRPr lang="en-US" dirty="0"/>
          </a:p>
        </p:txBody>
      </p:sp>
      <p:sp>
        <p:nvSpPr>
          <p:cNvPr id="3" name="Content Placeholder 2"/>
          <p:cNvSpPr>
            <a:spLocks noGrp="1"/>
          </p:cNvSpPr>
          <p:nvPr>
            <p:ph idx="1"/>
          </p:nvPr>
        </p:nvSpPr>
        <p:spPr>
          <a:xfrm>
            <a:off x="0" y="1142984"/>
            <a:ext cx="9144000" cy="5715016"/>
          </a:xfrm>
        </p:spPr>
        <p:txBody>
          <a:bodyPr>
            <a:normAutofit fontScale="85000" lnSpcReduction="20000"/>
          </a:bodyPr>
          <a:lstStyle/>
          <a:p>
            <a:r>
              <a:rPr lang="ro-RO" dirty="0" smtClean="0"/>
              <a:t>Se evaluează:</a:t>
            </a:r>
          </a:p>
          <a:p>
            <a:r>
              <a:rPr lang="ro-RO" i="1" dirty="0" smtClean="0"/>
              <a:t>Valorile de bază ale situaţiei</a:t>
            </a:r>
          </a:p>
          <a:p>
            <a:r>
              <a:rPr lang="ro-RO" i="1" dirty="0" smtClean="0"/>
              <a:t>Valoarea aşteptată</a:t>
            </a:r>
          </a:p>
          <a:p>
            <a:r>
              <a:rPr lang="ro-RO" i="1" dirty="0" smtClean="0"/>
              <a:t>Funcţia de utilitate subiectivă aşteptată</a:t>
            </a:r>
          </a:p>
          <a:p>
            <a:r>
              <a:rPr lang="ro-RO" i="1" dirty="0" smtClean="0"/>
              <a:t>Evaloarea efectului şi corectitudinii opţiunii</a:t>
            </a:r>
          </a:p>
          <a:p>
            <a:endParaRPr lang="ro-RO" i="1" dirty="0" smtClean="0"/>
          </a:p>
          <a:p>
            <a:r>
              <a:rPr lang="ro-RO" dirty="0" smtClean="0"/>
              <a:t>Probabilitatea subiectivă – probabilitatea obiectivă</a:t>
            </a:r>
          </a:p>
          <a:p>
            <a:r>
              <a:rPr lang="ro-RO" dirty="0" smtClean="0"/>
              <a:t>Disonanţa cognitivă</a:t>
            </a:r>
          </a:p>
          <a:p>
            <a:r>
              <a:rPr lang="ro-RO" dirty="0" smtClean="0"/>
              <a:t>Intuiţia + conştiinţa </a:t>
            </a:r>
          </a:p>
          <a:p>
            <a:r>
              <a:rPr lang="ro-RO" dirty="0" smtClean="0"/>
              <a:t>Influenţa socială – aprobare/dezaprobare, recompensă/pedeapsă</a:t>
            </a:r>
          </a:p>
          <a:p>
            <a:endParaRPr lang="ro-RO" dirty="0" smtClean="0"/>
          </a:p>
          <a:p>
            <a:r>
              <a:rPr lang="ro-RO" i="1" dirty="0" smtClean="0"/>
              <a:t>Stilul de reprezentări pe care le avem şi imaginaţia se reflectă în gândirea noastră, care va deveni realitatea noastră şi ne va face sa fim ceea ce suntem la orice moment dat</a:t>
            </a:r>
            <a:endParaRPr lang="en-US" i="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Gândirea ca proces de teoretizare</a:t>
            </a:r>
            <a:endParaRPr lang="en-US" dirty="0"/>
          </a:p>
        </p:txBody>
      </p:sp>
      <p:sp>
        <p:nvSpPr>
          <p:cNvPr id="3" name="Content Placeholder 2"/>
          <p:cNvSpPr>
            <a:spLocks noGrp="1"/>
          </p:cNvSpPr>
          <p:nvPr>
            <p:ph idx="1"/>
          </p:nvPr>
        </p:nvSpPr>
        <p:spPr/>
        <p:txBody>
          <a:bodyPr/>
          <a:lstStyle/>
          <a:p>
            <a:r>
              <a:rPr lang="ro-RO" dirty="0" smtClean="0"/>
              <a:t>Explicarea şi interpretarea fenomenelor</a:t>
            </a:r>
          </a:p>
          <a:p>
            <a:pPr>
              <a:buNone/>
            </a:pPr>
            <a:r>
              <a:rPr lang="ro-RO" dirty="0" smtClean="0"/>
              <a:t>Activitate mentală constructivă</a:t>
            </a:r>
          </a:p>
          <a:p>
            <a:pPr>
              <a:buNone/>
            </a:pPr>
            <a:endParaRPr lang="ro-RO" dirty="0" smtClean="0"/>
          </a:p>
          <a:p>
            <a:pPr>
              <a:buNone/>
            </a:pPr>
            <a:r>
              <a:rPr lang="ro-RO" dirty="0" smtClean="0"/>
              <a:t>Generează răspunsuri şi succesiuni de răspunsuri la întrebări de genul:</a:t>
            </a:r>
          </a:p>
          <a:p>
            <a:pPr>
              <a:buNone/>
            </a:pPr>
            <a:r>
              <a:rPr lang="ro-RO" i="1" dirty="0" smtClean="0"/>
              <a:t>Cum?, de ce?, pentru ce?, ce s-ar întâmpla dacă?, ce relaţie există între fenomenele x şi y?</a:t>
            </a:r>
            <a:endParaRPr lang="en-US" i="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IMAGINATIA</a:t>
            </a:r>
            <a:endParaRPr lang="en-US" dirty="0"/>
          </a:p>
        </p:txBody>
      </p:sp>
      <p:sp>
        <p:nvSpPr>
          <p:cNvPr id="3" name="Content Placeholder 2"/>
          <p:cNvSpPr>
            <a:spLocks noGrp="1"/>
          </p:cNvSpPr>
          <p:nvPr>
            <p:ph idx="1"/>
          </p:nvPr>
        </p:nvSpPr>
        <p:spPr/>
        <p:txBody>
          <a:bodyPr>
            <a:normAutofit fontScale="85000" lnSpcReduction="20000"/>
          </a:bodyPr>
          <a:lstStyle/>
          <a:p>
            <a:r>
              <a:rPr lang="ro-RO" dirty="0" smtClean="0"/>
              <a:t>Funcţie a intelectului cu caracter </a:t>
            </a:r>
            <a:r>
              <a:rPr lang="ro-RO" i="1" dirty="0" smtClean="0"/>
              <a:t>compensatoriu </a:t>
            </a:r>
            <a:r>
              <a:rPr lang="ro-RO" dirty="0" smtClean="0"/>
              <a:t>(pentru golurile din cunoaştere) şi </a:t>
            </a:r>
            <a:r>
              <a:rPr lang="ro-RO" i="1" dirty="0" smtClean="0"/>
              <a:t>prospectiv</a:t>
            </a:r>
            <a:endParaRPr lang="en-US" i="1" dirty="0" smtClean="0"/>
          </a:p>
          <a:p>
            <a:endParaRPr lang="ro-RO" i="1" dirty="0" smtClean="0"/>
          </a:p>
          <a:p>
            <a:r>
              <a:rPr lang="ro-RO" dirty="0" smtClean="0"/>
              <a:t>se interpune între </a:t>
            </a:r>
            <a:r>
              <a:rPr lang="ro-RO" i="1" dirty="0" smtClean="0"/>
              <a:t>gândirea realistă/logică/critică</a:t>
            </a:r>
            <a:r>
              <a:rPr lang="ro-RO" dirty="0" smtClean="0"/>
              <a:t> şi </a:t>
            </a:r>
            <a:r>
              <a:rPr lang="ro-RO" i="1" dirty="0" smtClean="0"/>
              <a:t>gândirea autistă </a:t>
            </a:r>
            <a:r>
              <a:rPr lang="ro-RO" dirty="0" smtClean="0"/>
              <a:t>(supusă afectivităţii)</a:t>
            </a:r>
            <a:endParaRPr lang="en-US" dirty="0" smtClean="0"/>
          </a:p>
          <a:p>
            <a:endParaRPr lang="ro-RO" dirty="0" smtClean="0"/>
          </a:p>
          <a:p>
            <a:r>
              <a:rPr lang="ro-RO" i="1" dirty="0" smtClean="0"/>
              <a:t>Modalitate distinctă de procesare-integrare  / utilizare imagistică a informaţiei (reprezentarea expune conştiinţei imagini deja constituite // imaginaţia este un proces de creare activă de noi reprezentări ce nu au legătură directă cu realitatea).</a:t>
            </a:r>
            <a:endParaRPr lang="en-US" i="1" dirty="0" smtClean="0"/>
          </a:p>
          <a:p>
            <a:endParaRPr lang="ro-RO" i="1" dirty="0" smtClean="0"/>
          </a:p>
          <a:p>
            <a:r>
              <a:rPr lang="ro-RO" dirty="0" smtClean="0"/>
              <a:t>Nu există ca entitate psihică distinctă în psihologia cognitiv-behaviouristă</a:t>
            </a:r>
          </a:p>
          <a:p>
            <a:endParaRPr lang="ro-RO" dirty="0" smtClean="0"/>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IMAGINAŢIA</a:t>
            </a:r>
            <a:endParaRPr lang="en-US" dirty="0"/>
          </a:p>
        </p:txBody>
      </p:sp>
      <p:sp>
        <p:nvSpPr>
          <p:cNvPr id="3" name="Content Placeholder 2"/>
          <p:cNvSpPr>
            <a:spLocks noGrp="1"/>
          </p:cNvSpPr>
          <p:nvPr>
            <p:ph idx="1"/>
          </p:nvPr>
        </p:nvSpPr>
        <p:spPr/>
        <p:txBody>
          <a:bodyPr/>
          <a:lstStyle/>
          <a:p>
            <a:r>
              <a:rPr lang="ro-RO" dirty="0" smtClean="0"/>
              <a:t>Imaginaţie/fantezie verbală</a:t>
            </a:r>
          </a:p>
          <a:p>
            <a:r>
              <a:rPr lang="ro-RO" dirty="0" smtClean="0"/>
              <a:t>Imaginaţie practică (de rezolvare a problemelor)</a:t>
            </a:r>
          </a:p>
          <a:p>
            <a:r>
              <a:rPr lang="ro-RO" dirty="0" smtClean="0"/>
              <a:t>Imaginaţie creatoare</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Atributele imaginaţiei</a:t>
            </a:r>
            <a:endParaRPr lang="en-US" dirty="0"/>
          </a:p>
        </p:txBody>
      </p:sp>
      <p:sp>
        <p:nvSpPr>
          <p:cNvPr id="3" name="Content Placeholder 2"/>
          <p:cNvSpPr>
            <a:spLocks noGrp="1"/>
          </p:cNvSpPr>
          <p:nvPr>
            <p:ph idx="1"/>
          </p:nvPr>
        </p:nvSpPr>
        <p:spPr/>
        <p:txBody>
          <a:bodyPr/>
          <a:lstStyle/>
          <a:p>
            <a:r>
              <a:rPr lang="ro-RO" dirty="0" smtClean="0"/>
              <a:t>1. generarea de reprezentări noi fie </a:t>
            </a:r>
            <a:r>
              <a:rPr lang="ro-RO" i="1" dirty="0" smtClean="0"/>
              <a:t>naturale</a:t>
            </a:r>
            <a:r>
              <a:rPr lang="ro-RO" dirty="0" smtClean="0"/>
              <a:t> fie </a:t>
            </a:r>
            <a:r>
              <a:rPr lang="ro-RO" i="1" dirty="0" smtClean="0"/>
              <a:t>ex-nihilo</a:t>
            </a:r>
          </a:p>
          <a:p>
            <a:r>
              <a:rPr lang="ro-RO" dirty="0" smtClean="0"/>
              <a:t>2. originalitatea reprezentărilor noi, a modurilor de operare cu ele</a:t>
            </a:r>
          </a:p>
          <a:p>
            <a:r>
              <a:rPr lang="ro-RO" dirty="0" smtClean="0"/>
              <a:t>3. caracter adeseori convenţional-simbolic al reprezentărilor şi procedeelor de procesare a acestora</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Legile</a:t>
            </a:r>
            <a:r>
              <a:rPr lang="en-US" dirty="0" smtClean="0"/>
              <a:t> </a:t>
            </a:r>
            <a:r>
              <a:rPr lang="en-US" dirty="0" err="1" smtClean="0"/>
              <a:t>sensibilitatii</a:t>
            </a:r>
            <a:endParaRPr lang="en-US" dirty="0"/>
          </a:p>
        </p:txBody>
      </p:sp>
      <p:sp>
        <p:nvSpPr>
          <p:cNvPr id="3" name="Content Placeholder 2"/>
          <p:cNvSpPr>
            <a:spLocks noGrp="1"/>
          </p:cNvSpPr>
          <p:nvPr>
            <p:ph idx="1"/>
          </p:nvPr>
        </p:nvSpPr>
        <p:spPr/>
        <p:txBody>
          <a:bodyPr/>
          <a:lstStyle/>
          <a:p>
            <a:r>
              <a:rPr lang="en-US" dirty="0" err="1" smtClean="0"/>
              <a:t>Legitati</a:t>
            </a:r>
            <a:r>
              <a:rPr lang="en-US" dirty="0" smtClean="0"/>
              <a:t> </a:t>
            </a:r>
            <a:r>
              <a:rPr lang="en-US" dirty="0" err="1" smtClean="0"/>
              <a:t>psihofizice</a:t>
            </a:r>
            <a:endParaRPr lang="en-US" dirty="0" smtClean="0"/>
          </a:p>
          <a:p>
            <a:r>
              <a:rPr lang="en-US" dirty="0" err="1" smtClean="0"/>
              <a:t>Legitati</a:t>
            </a:r>
            <a:r>
              <a:rPr lang="en-US" dirty="0" smtClean="0"/>
              <a:t> </a:t>
            </a:r>
            <a:r>
              <a:rPr lang="en-US" dirty="0" err="1" smtClean="0"/>
              <a:t>psihofiziologice</a:t>
            </a:r>
            <a:endParaRPr lang="en-US" dirty="0" smtClean="0"/>
          </a:p>
          <a:p>
            <a:r>
              <a:rPr lang="en-US" dirty="0" err="1" smtClean="0"/>
              <a:t>Legitati</a:t>
            </a:r>
            <a:r>
              <a:rPr lang="en-US" dirty="0" smtClean="0"/>
              <a:t> </a:t>
            </a:r>
            <a:r>
              <a:rPr lang="en-US" dirty="0" err="1" smtClean="0"/>
              <a:t>socioculturale</a:t>
            </a:r>
            <a:endParaRPr lang="en-US" dirty="0" smtClean="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Imaginaţia şi mecanismele ei neurofiziologice</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ro-RO" dirty="0" smtClean="0"/>
              <a:t>Imaginaţia are la bază “un câmp combinatoric liber” care se constituie în zonele de convergenţă a zonelor senzoriale şi intuitive permiţând activitatea mentală neîngrădită asupra realităţii imagistice. </a:t>
            </a:r>
          </a:p>
          <a:p>
            <a:pPr>
              <a:buNone/>
            </a:pPr>
            <a:r>
              <a:rPr lang="ro-RO" dirty="0" smtClean="0"/>
              <a:t>Aceste zone din aria corticală sunt legate prin eferenţe aferenţe speciale cu structurile subcorticale în care se activează şi se integrează fluxurile informaţionale de natură afectivă şi motivaţională primară. Prin aceasta se asigură calea de acces a inconştientului în structura şi dinamica imaginaţiei</a:t>
            </a:r>
          </a:p>
          <a:p>
            <a:pPr algn="r">
              <a:buNone/>
            </a:pPr>
            <a:r>
              <a:rPr lang="ro-RO" dirty="0" smtClean="0"/>
              <a:t>(M. Golu, 2005)</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Formele imaginaţiei</a:t>
            </a:r>
            <a:endParaRPr lang="en-US" dirty="0"/>
          </a:p>
        </p:txBody>
      </p:sp>
      <p:sp>
        <p:nvSpPr>
          <p:cNvPr id="3" name="Content Placeholder 2"/>
          <p:cNvSpPr>
            <a:spLocks noGrp="1"/>
          </p:cNvSpPr>
          <p:nvPr>
            <p:ph idx="1"/>
          </p:nvPr>
        </p:nvSpPr>
        <p:spPr/>
        <p:txBody>
          <a:bodyPr>
            <a:normAutofit fontScale="92500" lnSpcReduction="20000"/>
          </a:bodyPr>
          <a:lstStyle/>
          <a:p>
            <a:r>
              <a:rPr lang="ro-RO" i="1" dirty="0" smtClean="0"/>
              <a:t>Involuntară</a:t>
            </a:r>
          </a:p>
          <a:p>
            <a:r>
              <a:rPr lang="ro-RO" dirty="0" smtClean="0"/>
              <a:t>Visul</a:t>
            </a:r>
          </a:p>
          <a:p>
            <a:r>
              <a:rPr lang="ro-RO" dirty="0" smtClean="0"/>
              <a:t>Stările hipnoide – halucinogene</a:t>
            </a:r>
          </a:p>
          <a:p>
            <a:r>
              <a:rPr lang="ro-RO" i="1" dirty="0" smtClean="0"/>
              <a:t>Voluntară</a:t>
            </a:r>
          </a:p>
          <a:p>
            <a:r>
              <a:rPr lang="ro-RO" dirty="0" smtClean="0"/>
              <a:t>Imaginaţia reproductivă (ex. f importantă la examen pentru a se vedea reprezentarea cunoştinţelor la examinat</a:t>
            </a:r>
            <a:r>
              <a:rPr lang="en-US" dirty="0" smtClean="0"/>
              <a:t>,</a:t>
            </a:r>
            <a:r>
              <a:rPr lang="ro-RO" dirty="0" smtClean="0"/>
              <a:t> ce dă o idee asupra gradului de integrare a acestora</a:t>
            </a:r>
            <a:r>
              <a:rPr lang="en-US" dirty="0" smtClean="0"/>
              <a:t>; are </a:t>
            </a:r>
            <a:r>
              <a:rPr lang="ro-RO" dirty="0" smtClean="0"/>
              <a:t>şi aspecte negative din cauza labilităţii memoriei de lungă durată)</a:t>
            </a:r>
          </a:p>
          <a:p>
            <a:r>
              <a:rPr lang="ro-RO" dirty="0" smtClean="0"/>
              <a:t>Imaginaţia creatoare (reprezentarea şi anticiparea noului)</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MEMORIA</a:t>
            </a:r>
            <a:endParaRPr lang="en-US" dirty="0"/>
          </a:p>
        </p:txBody>
      </p:sp>
      <p:sp>
        <p:nvSpPr>
          <p:cNvPr id="3" name="Content Placeholder 2"/>
          <p:cNvSpPr>
            <a:spLocks noGrp="1"/>
          </p:cNvSpPr>
          <p:nvPr>
            <p:ph idx="1"/>
          </p:nvPr>
        </p:nvSpPr>
        <p:spPr/>
        <p:txBody>
          <a:bodyPr/>
          <a:lstStyle/>
          <a:p>
            <a:pPr>
              <a:buNone/>
            </a:pPr>
            <a:r>
              <a:rPr lang="en-US" dirty="0" smtClean="0"/>
              <a:t>Opera</a:t>
            </a:r>
            <a:r>
              <a:rPr lang="ro-RO" dirty="0" smtClean="0"/>
              <a:t>ţii informaţionale:</a:t>
            </a:r>
            <a:endParaRPr lang="en-US" dirty="0" smtClean="0"/>
          </a:p>
          <a:p>
            <a:r>
              <a:rPr lang="en-US" dirty="0" err="1" smtClean="0"/>
              <a:t>Codarea</a:t>
            </a:r>
            <a:r>
              <a:rPr lang="en-US" dirty="0" smtClean="0"/>
              <a:t> / </a:t>
            </a:r>
            <a:r>
              <a:rPr lang="en-US" dirty="0" err="1" smtClean="0"/>
              <a:t>engramarea</a:t>
            </a:r>
            <a:r>
              <a:rPr lang="en-US" dirty="0" smtClean="0"/>
              <a:t> </a:t>
            </a:r>
          </a:p>
          <a:p>
            <a:r>
              <a:rPr lang="en-US" dirty="0" err="1" smtClean="0"/>
              <a:t>Stocarea</a:t>
            </a:r>
            <a:endParaRPr lang="en-US" dirty="0" smtClean="0"/>
          </a:p>
          <a:p>
            <a:r>
              <a:rPr lang="en-US" dirty="0" err="1" smtClean="0"/>
              <a:t>Accesarea</a:t>
            </a:r>
            <a:r>
              <a:rPr lang="en-US" dirty="0" smtClean="0"/>
              <a:t> / </a:t>
            </a:r>
            <a:r>
              <a:rPr lang="en-US" dirty="0" err="1" smtClean="0"/>
              <a:t>recuperarea</a:t>
            </a:r>
            <a:r>
              <a:rPr lang="en-US" dirty="0" smtClean="0"/>
              <a:t> </a:t>
            </a:r>
          </a:p>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1143000"/>
          </a:xfrm>
        </p:spPr>
        <p:txBody>
          <a:bodyPr>
            <a:normAutofit fontScale="90000"/>
          </a:bodyPr>
          <a:lstStyle/>
          <a:p>
            <a:r>
              <a:rPr lang="en-US" dirty="0" smtClean="0"/>
              <a:t>Multi-store model of memory</a:t>
            </a:r>
            <a:br>
              <a:rPr lang="en-US" dirty="0" smtClean="0"/>
            </a:br>
            <a:r>
              <a:rPr lang="en-US" i="1" dirty="0" smtClean="0"/>
              <a:t>Atkinson-</a:t>
            </a:r>
            <a:r>
              <a:rPr lang="en-US" i="1" dirty="0" err="1" smtClean="0"/>
              <a:t>Shiffrin</a:t>
            </a:r>
            <a:r>
              <a:rPr lang="en-US" i="1" dirty="0" smtClean="0"/>
              <a:t> model (1968)</a:t>
            </a:r>
            <a:r>
              <a:rPr lang="en-US" dirty="0" smtClean="0"/>
              <a:t/>
            </a:r>
            <a:br>
              <a:rPr lang="en-US" dirty="0" smtClean="0"/>
            </a:br>
            <a:endParaRPr lang="en-US" dirty="0"/>
          </a:p>
        </p:txBody>
      </p:sp>
      <p:pic>
        <p:nvPicPr>
          <p:cNvPr id="1027" name="Picture 3"/>
          <p:cNvPicPr>
            <a:picLocks noGrp="1" noChangeAspect="1" noChangeArrowheads="1"/>
          </p:cNvPicPr>
          <p:nvPr>
            <p:ph idx="1"/>
          </p:nvPr>
        </p:nvPicPr>
        <p:blipFill>
          <a:blip r:embed="rId2"/>
          <a:srcRect/>
          <a:stretch>
            <a:fillRect/>
          </a:stretch>
        </p:blipFill>
        <p:spPr bwMode="auto">
          <a:xfrm>
            <a:off x="1071538" y="1857364"/>
            <a:ext cx="7070937" cy="4143404"/>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STM LTM</a:t>
            </a:r>
            <a:endParaRPr lang="en-US" dirty="0"/>
          </a:p>
        </p:txBody>
      </p:sp>
      <p:sp>
        <p:nvSpPr>
          <p:cNvPr id="3" name="Content Placeholder 2"/>
          <p:cNvSpPr>
            <a:spLocks noGrp="1"/>
          </p:cNvSpPr>
          <p:nvPr>
            <p:ph idx="1"/>
          </p:nvPr>
        </p:nvSpPr>
        <p:spPr/>
        <p:txBody>
          <a:bodyPr/>
          <a:lstStyle/>
          <a:p>
            <a:r>
              <a:rPr lang="ro-RO" dirty="0" smtClean="0"/>
              <a:t>Memoria pierdută din STM se şterge practic total </a:t>
            </a:r>
          </a:p>
          <a:p>
            <a:r>
              <a:rPr lang="ro-RO" dirty="0" smtClean="0"/>
              <a:t>LTM este supusă deteriorării în timp datorită  interferenţelor cu alte informaţii; aceasta înseamnă nu numai scăderea cantităţii de informaţie ci şi alterarea-deformarea acesteia</a:t>
            </a:r>
          </a:p>
          <a:p>
            <a:r>
              <a:rPr lang="ro-RO" dirty="0" smtClean="0"/>
              <a:t>Informaţii din LTM inaccesibile sau greu accesibile pot fi recuperate la nivel conştient prin: </a:t>
            </a:r>
            <a:r>
              <a:rPr lang="ro-RO" i="1" dirty="0" smtClean="0"/>
              <a:t>chei, re-prezentarea/recunoaşterea, asocierea în perechi</a:t>
            </a:r>
            <a:endParaRPr lang="ro-RO" dirty="0" smtClean="0"/>
          </a:p>
          <a:p>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400" dirty="0" smtClean="0"/>
              <a:t>STM and </a:t>
            </a:r>
            <a:r>
              <a:rPr lang="ro-RO" sz="2400" i="1" dirty="0" smtClean="0"/>
              <a:t>Joseph Jacobs (1887) – G.A. Miller (1956) – Herb Simon (1974)</a:t>
            </a:r>
            <a:endParaRPr lang="en-US" sz="2400" dirty="0"/>
          </a:p>
        </p:txBody>
      </p:sp>
      <p:sp>
        <p:nvSpPr>
          <p:cNvPr id="3" name="Content Placeholder 2"/>
          <p:cNvSpPr>
            <a:spLocks noGrp="1"/>
          </p:cNvSpPr>
          <p:nvPr>
            <p:ph idx="1"/>
          </p:nvPr>
        </p:nvSpPr>
        <p:spPr>
          <a:xfrm>
            <a:off x="0" y="1600200"/>
            <a:ext cx="9144000" cy="5257800"/>
          </a:xfrm>
        </p:spPr>
        <p:txBody>
          <a:bodyPr>
            <a:normAutofit fontScale="77500" lnSpcReduction="20000"/>
          </a:bodyPr>
          <a:lstStyle/>
          <a:p>
            <a:r>
              <a:rPr lang="ro-RO" dirty="0" smtClean="0"/>
              <a:t>Utilizarea item-ilor (numere sau litere)</a:t>
            </a:r>
          </a:p>
          <a:p>
            <a:r>
              <a:rPr lang="ro-RO" dirty="0" smtClean="0"/>
              <a:t>Cea mai lungă secvenţă de itemi ce apare în cel puţin 50 % din cazuri </a:t>
            </a:r>
          </a:p>
          <a:p>
            <a:r>
              <a:rPr lang="ro-RO" dirty="0" smtClean="0"/>
              <a:t>Lungimea medie a unei secvenţe de cifre 9.3, a unei secvenţe de litere 7.3</a:t>
            </a:r>
          </a:p>
          <a:p>
            <a:r>
              <a:rPr lang="ro-RO" dirty="0" smtClean="0"/>
              <a:t>“numărul magic 7+/-2”</a:t>
            </a:r>
          </a:p>
          <a:p>
            <a:r>
              <a:rPr lang="ro-RO" dirty="0" smtClean="0"/>
              <a:t>Conceptul de </a:t>
            </a:r>
            <a:r>
              <a:rPr lang="ro-RO" i="1" dirty="0" smtClean="0"/>
              <a:t>defalcare / “chunking”</a:t>
            </a:r>
          </a:p>
          <a:p>
            <a:endParaRPr lang="ro-RO" i="1" dirty="0" smtClean="0"/>
          </a:p>
          <a:p>
            <a:r>
              <a:rPr lang="ro-RO" i="1" dirty="0" smtClean="0"/>
              <a:t>Mărimea unui item (“chunk”) corespunde celui mai înalt nivel de integrare al informaţiei din stimul care este disponibilă individului</a:t>
            </a:r>
          </a:p>
          <a:p>
            <a:r>
              <a:rPr lang="ro-RO" dirty="0" smtClean="0"/>
              <a:t>Capacitatea de stocare a STM: 7-9itemi în cazul cuvintelor simple, 4 pentru propoziţiile din două cuvinte, 3 pentru frazele din opt cuvinte</a:t>
            </a:r>
          </a:p>
          <a:p>
            <a:endParaRPr lang="ro-RO" dirty="0" smtClean="0"/>
          </a:p>
          <a:p>
            <a:r>
              <a:rPr lang="ro-RO" dirty="0" smtClean="0"/>
              <a:t>Aceste studii asupra STM sunt deseori considerate ca fiind lipsite de </a:t>
            </a:r>
            <a:r>
              <a:rPr lang="ro-RO" i="1" dirty="0" smtClean="0"/>
              <a:t>realism monden (mundane realism) </a:t>
            </a:r>
            <a:r>
              <a:rPr lang="ro-RO" dirty="0" smtClean="0"/>
              <a:t>iar STM reală subestimată.</a:t>
            </a:r>
          </a:p>
          <a:p>
            <a:endParaRPr lang="ro-RO" dirty="0" smtClean="0"/>
          </a:p>
          <a:p>
            <a:endParaRPr lang="ro-RO" dirty="0"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Deosebirea</a:t>
            </a:r>
            <a:r>
              <a:rPr lang="en-US" dirty="0" smtClean="0"/>
              <a:t> de </a:t>
            </a:r>
            <a:r>
              <a:rPr lang="en-US" dirty="0" err="1" smtClean="0"/>
              <a:t>codare</a:t>
            </a:r>
            <a:r>
              <a:rPr lang="en-US" dirty="0" smtClean="0"/>
              <a:t> </a:t>
            </a:r>
            <a:r>
              <a:rPr lang="ro-RO" dirty="0" smtClean="0"/>
              <a:t>între </a:t>
            </a:r>
            <a:br>
              <a:rPr lang="ro-RO" dirty="0" smtClean="0"/>
            </a:br>
            <a:r>
              <a:rPr lang="ro-RO" dirty="0" smtClean="0"/>
              <a:t>STM şi LTM – </a:t>
            </a:r>
            <a:r>
              <a:rPr lang="ro-RO" i="1" dirty="0" smtClean="0"/>
              <a:t>Baddeley (1966)</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214414" y="1428736"/>
            <a:ext cx="7239018" cy="5429264"/>
          </a:xfrm>
          <a:prstGeom prst="rect">
            <a:avLst/>
          </a:prstGeom>
          <a:solidFill>
            <a:srgbClr val="FF0000"/>
          </a:solidFill>
          <a:ln w="9525">
            <a:noFill/>
            <a:miter lim="800000"/>
            <a:headEnd/>
            <a:tailEnd/>
          </a:ln>
          <a:effectLst/>
        </p:spPr>
      </p:pic>
      <p:sp>
        <p:nvSpPr>
          <p:cNvPr id="7" name="TextBox 6"/>
          <p:cNvSpPr txBox="1"/>
          <p:nvPr/>
        </p:nvSpPr>
        <p:spPr>
          <a:xfrm>
            <a:off x="1571604" y="4714884"/>
            <a:ext cx="2214578" cy="646331"/>
          </a:xfrm>
          <a:prstGeom prst="rect">
            <a:avLst/>
          </a:prstGeom>
          <a:solidFill>
            <a:srgbClr val="FF0000"/>
          </a:solidFill>
        </p:spPr>
        <p:txBody>
          <a:bodyPr wrap="square" rtlCol="0">
            <a:spAutoFit/>
          </a:bodyPr>
          <a:lstStyle/>
          <a:p>
            <a:r>
              <a:rPr lang="en-US" dirty="0" smtClean="0"/>
              <a:t>Similar meaning </a:t>
            </a:r>
          </a:p>
          <a:p>
            <a:r>
              <a:rPr lang="en-US" dirty="0" smtClean="0"/>
              <a:t>e.g. great, large, big</a:t>
            </a:r>
            <a:endParaRPr lang="en-US" dirty="0"/>
          </a:p>
        </p:txBody>
      </p:sp>
      <p:sp>
        <p:nvSpPr>
          <p:cNvPr id="8" name="TextBox 7"/>
          <p:cNvSpPr txBox="1"/>
          <p:nvPr/>
        </p:nvSpPr>
        <p:spPr>
          <a:xfrm>
            <a:off x="1571604" y="5857892"/>
            <a:ext cx="2357454" cy="646331"/>
          </a:xfrm>
          <a:prstGeom prst="rect">
            <a:avLst/>
          </a:prstGeom>
          <a:solidFill>
            <a:srgbClr val="00B0F0"/>
          </a:solidFill>
        </p:spPr>
        <p:txBody>
          <a:bodyPr wrap="square" rtlCol="0">
            <a:spAutoFit/>
          </a:bodyPr>
          <a:lstStyle/>
          <a:p>
            <a:r>
              <a:rPr lang="en-US" dirty="0" smtClean="0"/>
              <a:t>Dissimilar meaning</a:t>
            </a:r>
          </a:p>
          <a:p>
            <a:r>
              <a:rPr lang="en-US" dirty="0" smtClean="0"/>
              <a:t>e.g. good, huge, hat</a:t>
            </a:r>
            <a:endParaRPr lang="en-US" dirty="0"/>
          </a:p>
        </p:txBody>
      </p:sp>
      <p:sp>
        <p:nvSpPr>
          <p:cNvPr id="9" name="TextBox 8"/>
          <p:cNvSpPr txBox="1"/>
          <p:nvPr/>
        </p:nvSpPr>
        <p:spPr>
          <a:xfrm>
            <a:off x="6357950" y="4786322"/>
            <a:ext cx="1785950" cy="369332"/>
          </a:xfrm>
          <a:prstGeom prst="rect">
            <a:avLst/>
          </a:prstGeom>
          <a:solidFill>
            <a:srgbClr val="FF0000"/>
          </a:solidFill>
        </p:spPr>
        <p:txBody>
          <a:bodyPr wrap="square" rtlCol="0">
            <a:spAutoFit/>
          </a:bodyPr>
          <a:lstStyle/>
          <a:p>
            <a:r>
              <a:rPr lang="en-US" dirty="0" smtClean="0"/>
              <a:t>Recalled better</a:t>
            </a:r>
            <a:endParaRPr lang="en-US" dirty="0"/>
          </a:p>
        </p:txBody>
      </p:sp>
      <p:sp>
        <p:nvSpPr>
          <p:cNvPr id="11" name="TextBox 10"/>
          <p:cNvSpPr txBox="1"/>
          <p:nvPr/>
        </p:nvSpPr>
        <p:spPr>
          <a:xfrm>
            <a:off x="6357950" y="6000768"/>
            <a:ext cx="1714512" cy="369332"/>
          </a:xfrm>
          <a:prstGeom prst="rect">
            <a:avLst/>
          </a:prstGeom>
          <a:solidFill>
            <a:srgbClr val="00B0F0"/>
          </a:solidFill>
        </p:spPr>
        <p:txBody>
          <a:bodyPr wrap="square" rtlCol="0">
            <a:spAutoFit/>
          </a:bodyPr>
          <a:lstStyle/>
          <a:p>
            <a:r>
              <a:rPr lang="en-US" dirty="0" smtClean="0"/>
              <a:t>Recalled worse</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STM</a:t>
            </a:r>
            <a:endParaRPr lang="en-US" dirty="0"/>
          </a:p>
        </p:txBody>
      </p:sp>
      <p:sp>
        <p:nvSpPr>
          <p:cNvPr id="3" name="Content Placeholder 2"/>
          <p:cNvSpPr>
            <a:spLocks noGrp="1"/>
          </p:cNvSpPr>
          <p:nvPr>
            <p:ph idx="1"/>
          </p:nvPr>
        </p:nvSpPr>
        <p:spPr/>
        <p:txBody>
          <a:bodyPr/>
          <a:lstStyle/>
          <a:p>
            <a:r>
              <a:rPr lang="ro-RO" dirty="0" smtClean="0"/>
              <a:t>Baddeley(1966) consideră că STM se bazează mai ales pe </a:t>
            </a:r>
            <a:r>
              <a:rPr lang="ro-RO" i="1" dirty="0" smtClean="0"/>
              <a:t>codare acustică</a:t>
            </a:r>
          </a:p>
          <a:p>
            <a:r>
              <a:rPr lang="ro-RO" dirty="0" smtClean="0"/>
              <a:t>Posner (1969) găseşte dovezi că în STM este folosită şi </a:t>
            </a:r>
            <a:r>
              <a:rPr lang="ro-RO" i="1" dirty="0" smtClean="0"/>
              <a:t>codarea video</a:t>
            </a:r>
          </a:p>
          <a:p>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800" dirty="0" smtClean="0"/>
              <a:t>LTM – “knowing this” and “knowing how”</a:t>
            </a:r>
            <a:br>
              <a:rPr lang="ro-RO" sz="2800" dirty="0" smtClean="0"/>
            </a:br>
            <a:r>
              <a:rPr lang="ro-RO" sz="2800" dirty="0" smtClean="0"/>
              <a:t>LTM declarativă şi procedurală</a:t>
            </a:r>
            <a:br>
              <a:rPr lang="ro-RO" sz="2800" dirty="0" smtClean="0"/>
            </a:br>
            <a:r>
              <a:rPr lang="ro-RO" sz="2800" i="1" dirty="0" smtClean="0"/>
              <a:t>Cohen and Squire (1980)</a:t>
            </a:r>
            <a:endParaRPr lang="en-US" sz="2800" dirty="0"/>
          </a:p>
        </p:txBody>
      </p:sp>
      <p:pic>
        <p:nvPicPr>
          <p:cNvPr id="5" name="Picture 2"/>
          <p:cNvPicPr>
            <a:picLocks noGrp="1" noChangeAspect="1" noChangeArrowheads="1"/>
          </p:cNvPicPr>
          <p:nvPr>
            <p:ph idx="1"/>
          </p:nvPr>
        </p:nvPicPr>
        <p:blipFill>
          <a:blip r:embed="rId2" cstate="print">
            <a:lum bright="20000" contrast="30000"/>
          </a:blip>
          <a:srcRect/>
          <a:stretch>
            <a:fillRect/>
          </a:stretch>
        </p:blipFill>
        <p:spPr bwMode="auto">
          <a:xfrm>
            <a:off x="160771" y="2428868"/>
            <a:ext cx="8983229" cy="3106791"/>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Analiza SWOT a modelului</a:t>
            </a:r>
            <a:br>
              <a:rPr lang="ro-RO" dirty="0" smtClean="0"/>
            </a:br>
            <a:r>
              <a:rPr lang="ro-RO" dirty="0" smtClean="0"/>
              <a:t>multi-store al memoriei</a:t>
            </a:r>
            <a:endParaRPr lang="en-US" dirty="0"/>
          </a:p>
        </p:txBody>
      </p:sp>
      <p:sp>
        <p:nvSpPr>
          <p:cNvPr id="3" name="Content Placeholder 2"/>
          <p:cNvSpPr>
            <a:spLocks noGrp="1"/>
          </p:cNvSpPr>
          <p:nvPr>
            <p:ph idx="1"/>
          </p:nvPr>
        </p:nvSpPr>
        <p:spPr>
          <a:xfrm>
            <a:off x="0" y="1600200"/>
            <a:ext cx="9144000" cy="4709160"/>
          </a:xfrm>
        </p:spPr>
        <p:txBody>
          <a:bodyPr>
            <a:normAutofit lnSpcReduction="10000"/>
          </a:bodyPr>
          <a:lstStyle/>
          <a:p>
            <a:r>
              <a:rPr lang="ro-RO" dirty="0" smtClean="0"/>
              <a:t>T: dovezi mondene şi clinice a distincţiei clare între STM şi LTM</a:t>
            </a:r>
          </a:p>
          <a:p>
            <a:r>
              <a:rPr lang="ro-RO" dirty="0" smtClean="0"/>
              <a:t>T: dovezi clare ale codării diferite în STM şi LTM</a:t>
            </a:r>
          </a:p>
          <a:p>
            <a:r>
              <a:rPr lang="ro-RO" dirty="0" smtClean="0"/>
              <a:t>T: capacitatea LTM şi STM este clar diferită</a:t>
            </a:r>
          </a:p>
          <a:p>
            <a:r>
              <a:rPr lang="ro-RO" dirty="0" smtClean="0"/>
              <a:t>T: durata de stocare în LTM şi STM este clar diferită</a:t>
            </a:r>
          </a:p>
          <a:p>
            <a:r>
              <a:rPr lang="ro-RO" dirty="0" smtClean="0"/>
              <a:t>S: necesitatea </a:t>
            </a:r>
            <a:r>
              <a:rPr lang="ro-RO" i="1" dirty="0" smtClean="0"/>
              <a:t>repetării </a:t>
            </a:r>
            <a:r>
              <a:rPr lang="ro-RO" dirty="0" smtClean="0"/>
              <a:t>pentru stocarea în LTM</a:t>
            </a:r>
          </a:p>
          <a:p>
            <a:r>
              <a:rPr lang="ro-RO" dirty="0" smtClean="0"/>
              <a:t>S: model univoc STM      LTM pe când pentru utilizarea STM mereu se face apel la LTM</a:t>
            </a:r>
          </a:p>
          <a:p>
            <a:r>
              <a:rPr lang="ro-RO" dirty="0" smtClean="0"/>
              <a:t>S: aşa cum sunt două tipuri de LTM, sunt mai multe tipuri de STM</a:t>
            </a:r>
          </a:p>
          <a:p>
            <a:endParaRPr lang="en-US" dirty="0"/>
          </a:p>
        </p:txBody>
      </p:sp>
      <p:cxnSp>
        <p:nvCxnSpPr>
          <p:cNvPr id="5" name="Straight Arrow Connector 4"/>
          <p:cNvCxnSpPr/>
          <p:nvPr/>
        </p:nvCxnSpPr>
        <p:spPr>
          <a:xfrm>
            <a:off x="4000496" y="4572008"/>
            <a:ext cx="428628"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Legile</a:t>
            </a:r>
            <a:r>
              <a:rPr lang="en-US" dirty="0" smtClean="0"/>
              <a:t> </a:t>
            </a:r>
            <a:r>
              <a:rPr lang="en-US" dirty="0" err="1" smtClean="0"/>
              <a:t>psihofizice</a:t>
            </a:r>
            <a:r>
              <a:rPr lang="en-US" dirty="0" smtClean="0"/>
              <a:t> ale </a:t>
            </a:r>
            <a:r>
              <a:rPr lang="en-US" dirty="0" err="1" smtClean="0"/>
              <a:t>senzatiilor</a:t>
            </a:r>
            <a:endParaRPr lang="en-US" dirty="0"/>
          </a:p>
        </p:txBody>
      </p:sp>
      <p:sp>
        <p:nvSpPr>
          <p:cNvPr id="3" name="Content Placeholder 2"/>
          <p:cNvSpPr>
            <a:spLocks noGrp="1"/>
          </p:cNvSpPr>
          <p:nvPr>
            <p:ph idx="1"/>
          </p:nvPr>
        </p:nvSpPr>
        <p:spPr>
          <a:xfrm>
            <a:off x="0" y="1600200"/>
            <a:ext cx="9144000" cy="4709160"/>
          </a:xfrm>
        </p:spPr>
        <p:txBody>
          <a:bodyPr>
            <a:normAutofit lnSpcReduction="10000"/>
          </a:bodyPr>
          <a:lstStyle/>
          <a:p>
            <a:r>
              <a:rPr lang="en-US" dirty="0" err="1" smtClean="0"/>
              <a:t>legea</a:t>
            </a:r>
            <a:r>
              <a:rPr lang="en-US" dirty="0" smtClean="0"/>
              <a:t> </a:t>
            </a:r>
            <a:r>
              <a:rPr lang="en-US" dirty="0" err="1" smtClean="0"/>
              <a:t>lui</a:t>
            </a:r>
            <a:r>
              <a:rPr lang="en-US" dirty="0" smtClean="0"/>
              <a:t> </a:t>
            </a:r>
            <a:r>
              <a:rPr lang="en-US" dirty="0" err="1" smtClean="0"/>
              <a:t>Bouguer</a:t>
            </a:r>
            <a:r>
              <a:rPr lang="en-US" dirty="0" smtClean="0"/>
              <a:t>-Weber</a:t>
            </a:r>
          </a:p>
          <a:p>
            <a:r>
              <a:rPr lang="en-US" dirty="0" smtClean="0"/>
              <a:t>E=1/S</a:t>
            </a:r>
          </a:p>
          <a:p>
            <a:endParaRPr lang="en-US" dirty="0" smtClean="0"/>
          </a:p>
          <a:p>
            <a:r>
              <a:rPr lang="en-US" dirty="0" err="1" smtClean="0"/>
              <a:t>legea</a:t>
            </a:r>
            <a:r>
              <a:rPr lang="en-US" dirty="0" smtClean="0"/>
              <a:t> </a:t>
            </a:r>
            <a:r>
              <a:rPr lang="en-US" dirty="0" err="1" smtClean="0"/>
              <a:t>lui</a:t>
            </a:r>
            <a:r>
              <a:rPr lang="en-US" dirty="0" smtClean="0"/>
              <a:t> Weber-Fechner</a:t>
            </a:r>
          </a:p>
          <a:p>
            <a:r>
              <a:rPr lang="en-US" dirty="0" smtClean="0"/>
              <a:t>E=k </a:t>
            </a:r>
            <a:r>
              <a:rPr lang="en-US" dirty="0" err="1" smtClean="0"/>
              <a:t>logS+C</a:t>
            </a:r>
            <a:r>
              <a:rPr lang="en-US" dirty="0" smtClean="0"/>
              <a:t>, k=</a:t>
            </a:r>
            <a:r>
              <a:rPr lang="el-GR" dirty="0" smtClean="0"/>
              <a:t>Δ</a:t>
            </a:r>
            <a:r>
              <a:rPr lang="en-US" dirty="0" smtClean="0"/>
              <a:t>S/S</a:t>
            </a:r>
          </a:p>
          <a:p>
            <a:pPr>
              <a:buNone/>
            </a:pPr>
            <a:r>
              <a:rPr lang="en-US" dirty="0" smtClean="0"/>
              <a:t>k=1/30g </a:t>
            </a:r>
            <a:r>
              <a:rPr lang="en-US" dirty="0" err="1" smtClean="0"/>
              <a:t>pentru</a:t>
            </a:r>
            <a:r>
              <a:rPr lang="en-US" dirty="0" smtClean="0"/>
              <a:t> </a:t>
            </a:r>
            <a:r>
              <a:rPr lang="en-US" dirty="0" err="1" smtClean="0"/>
              <a:t>sensibilitatea</a:t>
            </a:r>
            <a:r>
              <a:rPr lang="en-US" dirty="0" smtClean="0"/>
              <a:t> </a:t>
            </a:r>
            <a:r>
              <a:rPr lang="en-US" dirty="0" err="1" smtClean="0"/>
              <a:t>cutano-tactila</a:t>
            </a:r>
            <a:endParaRPr lang="en-US" dirty="0" smtClean="0"/>
          </a:p>
          <a:p>
            <a:pPr>
              <a:buNone/>
            </a:pPr>
            <a:r>
              <a:rPr lang="en-US" dirty="0" smtClean="0"/>
              <a:t>k=1/10db </a:t>
            </a:r>
            <a:r>
              <a:rPr lang="en-US" dirty="0" err="1" smtClean="0"/>
              <a:t>pentru</a:t>
            </a:r>
            <a:r>
              <a:rPr lang="en-US" dirty="0" smtClean="0"/>
              <a:t> </a:t>
            </a:r>
            <a:r>
              <a:rPr lang="en-US" dirty="0" err="1" smtClean="0"/>
              <a:t>sensibilitatea</a:t>
            </a:r>
            <a:r>
              <a:rPr lang="en-US" dirty="0" smtClean="0"/>
              <a:t> </a:t>
            </a:r>
            <a:r>
              <a:rPr lang="en-US" dirty="0" err="1" smtClean="0"/>
              <a:t>auditiva</a:t>
            </a:r>
            <a:endParaRPr lang="en-US" dirty="0" smtClean="0"/>
          </a:p>
          <a:p>
            <a:pPr>
              <a:buNone/>
            </a:pPr>
            <a:r>
              <a:rPr lang="en-US" dirty="0" smtClean="0"/>
              <a:t>k=1/100 </a:t>
            </a:r>
            <a:r>
              <a:rPr lang="en-US" dirty="0" err="1" smtClean="0"/>
              <a:t>lucsi</a:t>
            </a:r>
            <a:r>
              <a:rPr lang="en-US" dirty="0" smtClean="0"/>
              <a:t> </a:t>
            </a:r>
            <a:r>
              <a:rPr lang="en-US" dirty="0" err="1" smtClean="0"/>
              <a:t>pentru</a:t>
            </a:r>
            <a:r>
              <a:rPr lang="en-US" dirty="0" smtClean="0"/>
              <a:t> </a:t>
            </a:r>
            <a:r>
              <a:rPr lang="en-US" dirty="0" err="1" smtClean="0"/>
              <a:t>sensibilitatea</a:t>
            </a:r>
            <a:r>
              <a:rPr lang="en-US" dirty="0" smtClean="0"/>
              <a:t> </a:t>
            </a:r>
            <a:r>
              <a:rPr lang="en-US" dirty="0" err="1" smtClean="0"/>
              <a:t>vizuala</a:t>
            </a:r>
            <a:r>
              <a:rPr lang="en-US" dirty="0" smtClean="0"/>
              <a:t> </a:t>
            </a:r>
            <a:r>
              <a:rPr lang="en-US" dirty="0" err="1" smtClean="0"/>
              <a:t>luminoasa</a:t>
            </a:r>
            <a:endParaRPr lang="en-US" dirty="0" smtClean="0"/>
          </a:p>
          <a:p>
            <a:pPr>
              <a:buNone/>
            </a:pPr>
            <a:r>
              <a:rPr lang="en-US" dirty="0" smtClean="0"/>
              <a:t>k=1/40 </a:t>
            </a:r>
            <a:r>
              <a:rPr lang="en-US" dirty="0" err="1" smtClean="0"/>
              <a:t>pentru</a:t>
            </a:r>
            <a:r>
              <a:rPr lang="en-US" dirty="0" smtClean="0"/>
              <a:t> </a:t>
            </a:r>
            <a:r>
              <a:rPr lang="en-US" dirty="0" err="1" smtClean="0"/>
              <a:t>sensibilitatea</a:t>
            </a:r>
            <a:r>
              <a:rPr lang="en-US" dirty="0" smtClean="0"/>
              <a:t> </a:t>
            </a:r>
            <a:r>
              <a:rPr lang="en-US" dirty="0" err="1" smtClean="0"/>
              <a:t>vizuala</a:t>
            </a:r>
            <a:r>
              <a:rPr lang="en-US" dirty="0" smtClean="0"/>
              <a:t> </a:t>
            </a:r>
            <a:r>
              <a:rPr lang="en-US" dirty="0" err="1" smtClean="0"/>
              <a:t>privitoare</a:t>
            </a:r>
            <a:r>
              <a:rPr lang="en-US" dirty="0" smtClean="0"/>
              <a:t> la </a:t>
            </a:r>
            <a:r>
              <a:rPr lang="en-US" dirty="0" err="1" smtClean="0"/>
              <a:t>lungimi</a:t>
            </a:r>
            <a:endParaRPr lang="en-US" dirty="0" smtClean="0"/>
          </a:p>
          <a:p>
            <a:endParaRPr lang="en-US" dirty="0" smtClean="0"/>
          </a:p>
          <a:p>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Working memory model (for STM)</a:t>
            </a:r>
            <a:br>
              <a:rPr lang="ro-RO" dirty="0" smtClean="0"/>
            </a:br>
            <a:r>
              <a:rPr lang="ro-RO" i="1" dirty="0" smtClean="0"/>
              <a:t>Alan Baddeley, Graham Hitch (1974)</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457200" y="2414461"/>
            <a:ext cx="8229600" cy="3080003"/>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Working memory model </a:t>
            </a:r>
            <a:br>
              <a:rPr lang="ro-RO" dirty="0" smtClean="0"/>
            </a:br>
            <a:r>
              <a:rPr lang="ro-RO" i="1" dirty="0" smtClean="0"/>
              <a:t>Alan Baddeley, Graham Hitch (1974)</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6357950" y="5815294"/>
            <a:ext cx="2786050" cy="1042705"/>
          </a:xfrm>
          <a:prstGeom prst="rect">
            <a:avLst/>
          </a:prstGeom>
          <a:noFill/>
          <a:ln w="9525">
            <a:noFill/>
            <a:miter lim="800000"/>
            <a:headEnd/>
            <a:tailEnd/>
          </a:ln>
          <a:effectLst/>
        </p:spPr>
      </p:pic>
      <p:sp>
        <p:nvSpPr>
          <p:cNvPr id="5" name="TextBox 4"/>
          <p:cNvSpPr txBox="1"/>
          <p:nvPr/>
        </p:nvSpPr>
        <p:spPr>
          <a:xfrm>
            <a:off x="0" y="1714488"/>
            <a:ext cx="9144000" cy="4524315"/>
          </a:xfrm>
          <a:prstGeom prst="rect">
            <a:avLst/>
          </a:prstGeom>
          <a:noFill/>
        </p:spPr>
        <p:txBody>
          <a:bodyPr wrap="square" rtlCol="0">
            <a:spAutoFit/>
          </a:bodyPr>
          <a:lstStyle/>
          <a:p>
            <a:r>
              <a:rPr lang="ro-RO" sz="2400" i="1" dirty="0" smtClean="0"/>
              <a:t>Executivul central</a:t>
            </a:r>
            <a:r>
              <a:rPr lang="ro-RO" sz="2400" dirty="0" smtClean="0"/>
              <a:t>: atenţia, poate procesa informaţia venită pe orice cale senzorială-perceptuală</a:t>
            </a:r>
            <a:r>
              <a:rPr lang="en-US" sz="2400" dirty="0" smtClean="0"/>
              <a:t> (</a:t>
            </a:r>
            <a:r>
              <a:rPr lang="en-US" sz="2400" dirty="0" err="1" smtClean="0"/>
              <a:t>excitarea</a:t>
            </a:r>
            <a:r>
              <a:rPr lang="en-US" sz="2400" dirty="0" smtClean="0"/>
              <a:t> </a:t>
            </a:r>
            <a:r>
              <a:rPr lang="en-US" sz="2400" dirty="0" err="1" smtClean="0"/>
              <a:t>electrica</a:t>
            </a:r>
            <a:r>
              <a:rPr lang="en-US" sz="2400" dirty="0" smtClean="0"/>
              <a:t> a </a:t>
            </a:r>
            <a:r>
              <a:rPr lang="en-US" sz="2400" dirty="0" err="1" smtClean="0"/>
              <a:t>hipocampusului</a:t>
            </a:r>
            <a:r>
              <a:rPr lang="en-US" sz="2400" dirty="0" smtClean="0"/>
              <a:t> produce </a:t>
            </a:r>
            <a:r>
              <a:rPr lang="en-US" sz="2400" dirty="0" err="1" smtClean="0"/>
              <a:t>abandonarea</a:t>
            </a:r>
            <a:r>
              <a:rPr lang="en-US" sz="2400" dirty="0" smtClean="0"/>
              <a:t> </a:t>
            </a:r>
            <a:r>
              <a:rPr lang="en-US" sz="2400" dirty="0" err="1" smtClean="0"/>
              <a:t>activitatii</a:t>
            </a:r>
            <a:r>
              <a:rPr lang="en-US" sz="2400" dirty="0" smtClean="0"/>
              <a:t> </a:t>
            </a:r>
            <a:r>
              <a:rPr lang="en-US" sz="2400" dirty="0" err="1" smtClean="0"/>
              <a:t>curente</a:t>
            </a:r>
            <a:r>
              <a:rPr lang="en-US" sz="2400" dirty="0" smtClean="0"/>
              <a:t> </a:t>
            </a:r>
            <a:r>
              <a:rPr lang="en-US" sz="2400" dirty="0" err="1" smtClean="0"/>
              <a:t>si</a:t>
            </a:r>
            <a:r>
              <a:rPr lang="en-US" sz="2400" dirty="0" smtClean="0"/>
              <a:t> </a:t>
            </a:r>
            <a:r>
              <a:rPr lang="en-US" sz="2400" dirty="0" err="1" smtClean="0"/>
              <a:t>concentrarea</a:t>
            </a:r>
            <a:r>
              <a:rPr lang="en-US" sz="2400" dirty="0" smtClean="0"/>
              <a:t> </a:t>
            </a:r>
            <a:r>
              <a:rPr lang="en-US" sz="2400" dirty="0" err="1" smtClean="0"/>
              <a:t>atentiei</a:t>
            </a:r>
            <a:r>
              <a:rPr lang="en-US" sz="2400" dirty="0" smtClean="0"/>
              <a:t> </a:t>
            </a:r>
            <a:r>
              <a:rPr lang="en-US" sz="2400" dirty="0" err="1" smtClean="0"/>
              <a:t>asupra</a:t>
            </a:r>
            <a:r>
              <a:rPr lang="en-US" sz="2400" dirty="0" smtClean="0"/>
              <a:t> </a:t>
            </a:r>
            <a:r>
              <a:rPr lang="en-US" sz="2400" dirty="0" err="1" smtClean="0"/>
              <a:t>mediului</a:t>
            </a:r>
            <a:r>
              <a:rPr lang="en-US" sz="2400" dirty="0" smtClean="0"/>
              <a:t> – </a:t>
            </a:r>
            <a:r>
              <a:rPr lang="en-US" sz="2400" dirty="0" err="1" smtClean="0"/>
              <a:t>legatura</a:t>
            </a:r>
            <a:r>
              <a:rPr lang="en-US" sz="2400" dirty="0" smtClean="0"/>
              <a:t> </a:t>
            </a:r>
            <a:r>
              <a:rPr lang="en-US" sz="2400" dirty="0" err="1" smtClean="0"/>
              <a:t>imediata</a:t>
            </a:r>
            <a:r>
              <a:rPr lang="en-US" sz="2400" dirty="0" smtClean="0"/>
              <a:t> cu </a:t>
            </a:r>
            <a:r>
              <a:rPr lang="en-US" sz="2400" dirty="0" err="1" smtClean="0"/>
              <a:t>starea</a:t>
            </a:r>
            <a:r>
              <a:rPr lang="en-US" sz="2400" dirty="0" smtClean="0"/>
              <a:t> de </a:t>
            </a:r>
            <a:r>
              <a:rPr lang="en-US" sz="2400" dirty="0" err="1" smtClean="0"/>
              <a:t>anxietate</a:t>
            </a:r>
            <a:r>
              <a:rPr lang="en-US" sz="2400" dirty="0" smtClean="0"/>
              <a:t>)</a:t>
            </a:r>
            <a:endParaRPr lang="ro-RO" sz="2400" dirty="0" smtClean="0"/>
          </a:p>
          <a:p>
            <a:endParaRPr lang="ro-RO" sz="2400" dirty="0" smtClean="0"/>
          </a:p>
          <a:p>
            <a:r>
              <a:rPr lang="ro-RO" sz="2400" i="1" dirty="0" smtClean="0"/>
              <a:t>Bucla fonologică</a:t>
            </a:r>
            <a:r>
              <a:rPr lang="ro-RO" sz="2400" dirty="0" smtClean="0"/>
              <a:t>: sistem implicat în percepţia auditivă şi vizuală de stocare temporară a informaţiei într-o formă fonologică (speech-based)</a:t>
            </a:r>
          </a:p>
          <a:p>
            <a:endParaRPr lang="ro-RO" sz="2400" dirty="0" smtClean="0"/>
          </a:p>
          <a:p>
            <a:r>
              <a:rPr lang="ro-RO" sz="2400" i="1" dirty="0" smtClean="0"/>
              <a:t>Schema vizual-apaţială</a:t>
            </a:r>
            <a:r>
              <a:rPr lang="ro-RO" sz="2400" dirty="0" smtClean="0"/>
              <a:t>: sistem bi-modal implicat în percepţia vizuală şi spaţială, pentru stocarea temporară a informaţiei vizuale şi spaţiale</a:t>
            </a:r>
            <a:endParaRPr lang="en-US" sz="24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Working memory model </a:t>
            </a:r>
            <a:br>
              <a:rPr lang="ro-RO" dirty="0" smtClean="0"/>
            </a:br>
            <a:r>
              <a:rPr lang="ro-RO" i="1" dirty="0" smtClean="0"/>
              <a:t>Alan Baddeley, Graham Hitch (1974)</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1857356" y="4357694"/>
            <a:ext cx="6680682" cy="2500306"/>
          </a:xfrm>
          <a:prstGeom prst="rect">
            <a:avLst/>
          </a:prstGeom>
          <a:noFill/>
          <a:ln w="9525">
            <a:noFill/>
            <a:miter lim="800000"/>
            <a:headEnd/>
            <a:tailEnd/>
          </a:ln>
          <a:effectLst/>
        </p:spPr>
      </p:pic>
      <p:sp>
        <p:nvSpPr>
          <p:cNvPr id="5" name="TextBox 4"/>
          <p:cNvSpPr txBox="1"/>
          <p:nvPr/>
        </p:nvSpPr>
        <p:spPr>
          <a:xfrm>
            <a:off x="0" y="1714488"/>
            <a:ext cx="9144000" cy="2677656"/>
          </a:xfrm>
          <a:prstGeom prst="rect">
            <a:avLst/>
          </a:prstGeom>
          <a:noFill/>
        </p:spPr>
        <p:txBody>
          <a:bodyPr wrap="square" rtlCol="0">
            <a:spAutoFit/>
          </a:bodyPr>
          <a:lstStyle/>
          <a:p>
            <a:r>
              <a:rPr lang="ro-RO" sz="2400" dirty="0" smtClean="0"/>
              <a:t>Cele trei componente sunt </a:t>
            </a:r>
            <a:r>
              <a:rPr lang="ro-RO" sz="2400" i="1" dirty="0" smtClean="0"/>
              <a:t>relativ independente una de alta </a:t>
            </a:r>
            <a:r>
              <a:rPr lang="ro-RO" sz="2400" dirty="0" smtClean="0"/>
              <a:t>şi toate trei </a:t>
            </a:r>
            <a:r>
              <a:rPr lang="ro-RO" sz="2400" i="1" dirty="0" smtClean="0"/>
              <a:t>au capacitate limitată</a:t>
            </a:r>
          </a:p>
          <a:p>
            <a:endParaRPr lang="ro-RO" sz="2400" i="1" dirty="0" smtClean="0"/>
          </a:p>
          <a:p>
            <a:r>
              <a:rPr lang="ro-RO" sz="2400" i="1" dirty="0" smtClean="0"/>
              <a:t>Dacă două sarcini diferite fac apel la aceeaşi componentă a modelului, ele nu vor fi bine îndeplinite</a:t>
            </a:r>
          </a:p>
          <a:p>
            <a:r>
              <a:rPr lang="ro-RO" sz="2400" i="1" dirty="0" smtClean="0"/>
              <a:t>Dacă două sarcini diferite fac apel la componente diferite ale modelului, ele vor putea fi îndeplinite concomitent destul de bine</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Working memory model </a:t>
            </a:r>
            <a:br>
              <a:rPr lang="ro-RO" dirty="0" smtClean="0"/>
            </a:br>
            <a:r>
              <a:rPr lang="ro-RO" i="1" dirty="0" smtClean="0"/>
              <a:t>Alan Baddeley, Graham Hitch (1974)</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0" y="3143248"/>
            <a:ext cx="9162102" cy="3429000"/>
          </a:xfrm>
          <a:prstGeom prst="rect">
            <a:avLst/>
          </a:prstGeom>
          <a:noFill/>
          <a:ln w="9525">
            <a:noFill/>
            <a:miter lim="800000"/>
            <a:headEnd/>
            <a:tailEnd/>
          </a:ln>
          <a:effectLst/>
        </p:spPr>
      </p:pic>
      <p:sp>
        <p:nvSpPr>
          <p:cNvPr id="5" name="TextBox 4"/>
          <p:cNvSpPr txBox="1"/>
          <p:nvPr/>
        </p:nvSpPr>
        <p:spPr>
          <a:xfrm>
            <a:off x="0" y="1714488"/>
            <a:ext cx="9144000" cy="830997"/>
          </a:xfrm>
          <a:prstGeom prst="rect">
            <a:avLst/>
          </a:prstGeom>
          <a:noFill/>
        </p:spPr>
        <p:txBody>
          <a:bodyPr wrap="square" rtlCol="0">
            <a:spAutoFit/>
          </a:bodyPr>
          <a:lstStyle/>
          <a:p>
            <a:r>
              <a:rPr lang="ro-RO" sz="2400" i="1" dirty="0" smtClean="0"/>
              <a:t>Testul jucătorilor de şah (Robbins 1996)</a:t>
            </a:r>
          </a:p>
          <a:p>
            <a:r>
              <a:rPr lang="ro-RO" sz="2400" i="1" dirty="0" smtClean="0"/>
              <a:t>Testul Hitch – Baddeley (1976)</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Bimomodularitatea </a:t>
            </a:r>
            <a:br>
              <a:rPr lang="ro-RO" dirty="0" smtClean="0"/>
            </a:br>
            <a:r>
              <a:rPr lang="ro-RO" dirty="0" smtClean="0"/>
              <a:t>schemei vizual-spaţiale </a:t>
            </a:r>
            <a:br>
              <a:rPr lang="ro-RO" dirty="0" smtClean="0"/>
            </a:br>
            <a:r>
              <a:rPr lang="ro-RO" i="1" dirty="0" smtClean="0"/>
              <a:t>Klauer and Zhao (2004)</a:t>
            </a:r>
            <a:endParaRPr lang="en-US" dirty="0"/>
          </a:p>
        </p:txBody>
      </p:sp>
      <p:sp>
        <p:nvSpPr>
          <p:cNvPr id="5" name="TextBox 4"/>
          <p:cNvSpPr txBox="1"/>
          <p:nvPr/>
        </p:nvSpPr>
        <p:spPr>
          <a:xfrm>
            <a:off x="0" y="1857364"/>
            <a:ext cx="9144000" cy="1938992"/>
          </a:xfrm>
          <a:prstGeom prst="rect">
            <a:avLst/>
          </a:prstGeom>
          <a:noFill/>
        </p:spPr>
        <p:txBody>
          <a:bodyPr wrap="square" rtlCol="0">
            <a:spAutoFit/>
          </a:bodyPr>
          <a:lstStyle/>
          <a:p>
            <a:r>
              <a:rPr lang="ro-RO" sz="2400" dirty="0" smtClean="0"/>
              <a:t>Schema vizual – spaţială este alcătuită din două module separate (a se vedea cazul oamenilor orbi) în primul rând pentru că implică doi sau chiar trei analizori separaţi</a:t>
            </a:r>
          </a:p>
          <a:p>
            <a:endParaRPr lang="ro-RO" sz="2400" dirty="0" smtClean="0"/>
          </a:p>
          <a:p>
            <a:r>
              <a:rPr lang="ro-RO" sz="2400" dirty="0" smtClean="0"/>
              <a:t> </a:t>
            </a:r>
          </a:p>
        </p:txBody>
      </p:sp>
      <p:pic>
        <p:nvPicPr>
          <p:cNvPr id="4098" name="Picture 2"/>
          <p:cNvPicPr>
            <a:picLocks noGrp="1" noChangeAspect="1" noChangeArrowheads="1"/>
          </p:cNvPicPr>
          <p:nvPr>
            <p:ph idx="1"/>
          </p:nvPr>
        </p:nvPicPr>
        <p:blipFill>
          <a:blip r:embed="rId2" cstate="print"/>
          <a:srcRect/>
          <a:stretch>
            <a:fillRect/>
          </a:stretch>
        </p:blipFill>
        <p:spPr bwMode="auto">
          <a:xfrm>
            <a:off x="2500298" y="2998956"/>
            <a:ext cx="5192489" cy="3859044"/>
          </a:xfrm>
          <a:prstGeom prst="rect">
            <a:avLst/>
          </a:prstGeom>
          <a:noFill/>
          <a:ln w="9525">
            <a:noFill/>
            <a:miter lim="800000"/>
            <a:headEnd/>
            <a:tailEnd/>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ro-RO" dirty="0" smtClean="0"/>
              <a:t>Bimomodularitatea </a:t>
            </a:r>
            <a:br>
              <a:rPr lang="ro-RO" dirty="0" smtClean="0"/>
            </a:br>
            <a:r>
              <a:rPr lang="ro-RO" dirty="0" smtClean="0"/>
              <a:t>schemei vizual-spaţiale </a:t>
            </a:r>
            <a:br>
              <a:rPr lang="ro-RO" dirty="0" smtClean="0"/>
            </a:br>
            <a:r>
              <a:rPr lang="ro-RO" i="1" dirty="0" smtClean="0"/>
              <a:t>Smith and Jonides (1997)</a:t>
            </a:r>
            <a:endParaRPr lang="en-US" dirty="0"/>
          </a:p>
        </p:txBody>
      </p:sp>
      <p:sp>
        <p:nvSpPr>
          <p:cNvPr id="5" name="TextBox 4"/>
          <p:cNvSpPr txBox="1"/>
          <p:nvPr/>
        </p:nvSpPr>
        <p:spPr>
          <a:xfrm>
            <a:off x="0" y="1857364"/>
            <a:ext cx="9144000" cy="3046988"/>
          </a:xfrm>
          <a:prstGeom prst="rect">
            <a:avLst/>
          </a:prstGeom>
          <a:noFill/>
        </p:spPr>
        <p:txBody>
          <a:bodyPr wrap="square" rtlCol="0">
            <a:spAutoFit/>
          </a:bodyPr>
          <a:lstStyle/>
          <a:p>
            <a:r>
              <a:rPr lang="ro-RO" sz="2400" dirty="0" smtClean="0"/>
              <a:t>Schema vizual – spaţială este alcătuită din două module separate (a se vedea cazul oamenilor orbi) în primul rând pentru că implică doi sau chiar trei analizori separaţi</a:t>
            </a:r>
          </a:p>
          <a:p>
            <a:endParaRPr lang="ro-RO" sz="2400" dirty="0" smtClean="0"/>
          </a:p>
          <a:p>
            <a:r>
              <a:rPr lang="ro-RO" sz="2400" i="1" dirty="0" smtClean="0"/>
              <a:t>stimularea modulului spaţial activează puternic emisfera dreaptă</a:t>
            </a:r>
          </a:p>
          <a:p>
            <a:r>
              <a:rPr lang="ro-RO" sz="2400" i="1" dirty="0" smtClean="0"/>
              <a:t>stimularea modulului vizual activeazp puternic emisfera stângă</a:t>
            </a:r>
          </a:p>
          <a:p>
            <a:endParaRPr lang="ro-RO" sz="2400" dirty="0" smtClean="0"/>
          </a:p>
          <a:p>
            <a:r>
              <a:rPr lang="ro-RO" sz="2400" dirty="0" smtClean="0"/>
              <a:t>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71546"/>
            <a:ext cx="9144000" cy="1143000"/>
          </a:xfrm>
        </p:spPr>
        <p:txBody>
          <a:bodyPr>
            <a:normAutofit fontScale="90000"/>
          </a:bodyPr>
          <a:lstStyle/>
          <a:p>
            <a:r>
              <a:rPr lang="ro-RO" dirty="0" smtClean="0"/>
              <a:t>Bimomodularitatea </a:t>
            </a:r>
            <a:br>
              <a:rPr lang="ro-RO" dirty="0" smtClean="0"/>
            </a:br>
            <a:r>
              <a:rPr lang="ro-RO" dirty="0" smtClean="0"/>
              <a:t>schemei vizual-spaţiale </a:t>
            </a:r>
            <a:br>
              <a:rPr lang="ro-RO" dirty="0" smtClean="0"/>
            </a:br>
            <a:r>
              <a:rPr lang="ro-RO" dirty="0" smtClean="0"/>
              <a:t>diferenţe între sexe</a:t>
            </a:r>
            <a:br>
              <a:rPr lang="ro-RO" dirty="0" smtClean="0"/>
            </a:br>
            <a:r>
              <a:rPr lang="ro-RO" i="1" dirty="0" smtClean="0"/>
              <a:t>Richardson (1994)</a:t>
            </a:r>
            <a:br>
              <a:rPr lang="ro-RO" i="1" dirty="0" smtClean="0"/>
            </a:br>
            <a:r>
              <a:rPr lang="ro-RO" i="1" dirty="0" smtClean="0"/>
              <a:t>Montello (1999)</a:t>
            </a:r>
            <a:endParaRPr lang="en-US" dirty="0"/>
          </a:p>
        </p:txBody>
      </p:sp>
      <p:sp>
        <p:nvSpPr>
          <p:cNvPr id="5" name="TextBox 4"/>
          <p:cNvSpPr txBox="1"/>
          <p:nvPr/>
        </p:nvSpPr>
        <p:spPr>
          <a:xfrm>
            <a:off x="0" y="3000372"/>
            <a:ext cx="9144000" cy="1938992"/>
          </a:xfrm>
          <a:prstGeom prst="rect">
            <a:avLst/>
          </a:prstGeom>
          <a:noFill/>
        </p:spPr>
        <p:txBody>
          <a:bodyPr wrap="square" rtlCol="0">
            <a:spAutoFit/>
          </a:bodyPr>
          <a:lstStyle/>
          <a:p>
            <a:r>
              <a:rPr lang="ro-RO" sz="2400" dirty="0" smtClean="0"/>
              <a:t>Complexitatea este mai importantă decât natura 3D sau 2D a schemei – superioritate masculină la analiza spaţială, care însă nu există la analiza vizuală</a:t>
            </a:r>
          </a:p>
          <a:p>
            <a:endParaRPr lang="ro-RO" sz="2400" dirty="0" smtClean="0"/>
          </a:p>
          <a:p>
            <a:endParaRPr lang="ro-RO" sz="2400" dirty="0"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Lucruri necunoscute încă despre schema vizual-spaţială</a:t>
            </a:r>
            <a:endParaRPr lang="en-US" dirty="0"/>
          </a:p>
        </p:txBody>
      </p:sp>
      <p:sp>
        <p:nvSpPr>
          <p:cNvPr id="3" name="Content Placeholder 2"/>
          <p:cNvSpPr>
            <a:spLocks noGrp="1"/>
          </p:cNvSpPr>
          <p:nvPr>
            <p:ph idx="1"/>
          </p:nvPr>
        </p:nvSpPr>
        <p:spPr/>
        <p:txBody>
          <a:bodyPr/>
          <a:lstStyle/>
          <a:p>
            <a:r>
              <a:rPr lang="ro-RO" dirty="0" smtClean="0"/>
              <a:t>modul de combinare a informaţiei vizuale şi spaţiale – ex. când mergem</a:t>
            </a:r>
          </a:p>
          <a:p>
            <a:r>
              <a:rPr lang="ro-RO" dirty="0" smtClean="0"/>
              <a:t>este clar că sunt limite în capacaitatea de procesare a informaţiei vizuale şi spaţiale la un moment dar, dar nu ştim care sunt</a:t>
            </a:r>
          </a:p>
          <a:p>
            <a:r>
              <a:rPr lang="ro-RO" dirty="0" smtClean="0"/>
              <a:t>în cazul efectuării unei analize vizual-spaţiale complexe, intră în acţiune şi executivul central; nu ştim câtă informaţie poate procesa schema vizual-spaţială pe cont propriu</a:t>
            </a:r>
          </a:p>
          <a:p>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funcţiile executivului central</a:t>
            </a:r>
            <a:br>
              <a:rPr lang="ro-RO" dirty="0" smtClean="0"/>
            </a:br>
            <a:r>
              <a:rPr lang="ro-RO" i="1" dirty="0" smtClean="0"/>
              <a:t>(Miyake et al. 2000)</a:t>
            </a:r>
            <a:endParaRPr lang="en-US" dirty="0"/>
          </a:p>
        </p:txBody>
      </p:sp>
      <p:sp>
        <p:nvSpPr>
          <p:cNvPr id="5" name="Content Placeholder 4"/>
          <p:cNvSpPr>
            <a:spLocks noGrp="1"/>
          </p:cNvSpPr>
          <p:nvPr>
            <p:ph idx="1"/>
          </p:nvPr>
        </p:nvSpPr>
        <p:spPr/>
        <p:txBody>
          <a:bodyPr/>
          <a:lstStyle/>
          <a:p>
            <a:r>
              <a:rPr lang="ro-RO" i="1" dirty="0" smtClean="0"/>
              <a:t>funcţia inhibitorie </a:t>
            </a:r>
            <a:r>
              <a:rPr lang="ro-RO" dirty="0" smtClean="0"/>
              <a:t>(ex. The Stroop task)</a:t>
            </a:r>
          </a:p>
          <a:p>
            <a:r>
              <a:rPr lang="ro-RO" i="1" dirty="0" smtClean="0"/>
              <a:t>funcţia de schimbare </a:t>
            </a:r>
            <a:r>
              <a:rPr lang="ro-RO" dirty="0" smtClean="0"/>
              <a:t>(schifting function abd switching tasks / multi-tasking)</a:t>
            </a:r>
          </a:p>
          <a:p>
            <a:r>
              <a:rPr lang="ro-RO" i="1" dirty="0" smtClean="0"/>
              <a:t>funcţia de actualizare </a:t>
            </a:r>
            <a:r>
              <a:rPr lang="ro-RO" dirty="0" smtClean="0"/>
              <a:t>(de centralizare a schimbărilor de mediu)</a:t>
            </a:r>
          </a:p>
          <a:p>
            <a:endParaRPr lang="ro-RO" dirty="0" smtClean="0"/>
          </a:p>
          <a:p>
            <a:r>
              <a:rPr lang="ro-RO" dirty="0" smtClean="0"/>
              <a:t>executivul central este distrus în cazul unor leziuni cerebrale ce provoaca </a:t>
            </a:r>
            <a:r>
              <a:rPr lang="ro-RO" i="1" dirty="0" smtClean="0"/>
              <a:t>sindromul disexecutiv </a:t>
            </a:r>
            <a:r>
              <a:rPr lang="ro-RO" dirty="0" smtClean="0"/>
              <a:t>(probleme grave de planificare, organizare, monitorizare a mediului, iniţiativă)</a:t>
            </a:r>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srcRect/>
          <a:stretch>
            <a:fillRect/>
          </a:stretch>
        </p:blipFill>
        <p:spPr bwMode="auto">
          <a:xfrm>
            <a:off x="0" y="571480"/>
            <a:ext cx="9144026" cy="57150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err="1" smtClean="0"/>
              <a:t>legile</a:t>
            </a:r>
            <a:r>
              <a:rPr lang="en-US" dirty="0" smtClean="0"/>
              <a:t> </a:t>
            </a:r>
            <a:r>
              <a:rPr lang="en-US" dirty="0" err="1" smtClean="0"/>
              <a:t>psihofiziologice</a:t>
            </a:r>
            <a:r>
              <a:rPr lang="en-US" dirty="0" smtClean="0"/>
              <a:t> ale </a:t>
            </a:r>
            <a:r>
              <a:rPr lang="en-US" dirty="0" err="1" smtClean="0"/>
              <a:t>senzatiilor</a:t>
            </a:r>
            <a:endParaRPr lang="en-US" dirty="0"/>
          </a:p>
        </p:txBody>
      </p:sp>
      <p:sp>
        <p:nvSpPr>
          <p:cNvPr id="3" name="Content Placeholder 2"/>
          <p:cNvSpPr>
            <a:spLocks noGrp="1"/>
          </p:cNvSpPr>
          <p:nvPr>
            <p:ph idx="1"/>
          </p:nvPr>
        </p:nvSpPr>
        <p:spPr/>
        <p:txBody>
          <a:bodyPr>
            <a:normAutofit lnSpcReduction="10000"/>
          </a:bodyPr>
          <a:lstStyle/>
          <a:p>
            <a:r>
              <a:rPr lang="en-US" dirty="0" err="1" smtClean="0"/>
              <a:t>legea</a:t>
            </a:r>
            <a:r>
              <a:rPr lang="en-US" dirty="0" smtClean="0"/>
              <a:t> </a:t>
            </a:r>
            <a:r>
              <a:rPr lang="en-US" dirty="0" err="1" smtClean="0"/>
              <a:t>adaptarii</a:t>
            </a:r>
            <a:r>
              <a:rPr lang="en-US" dirty="0" smtClean="0"/>
              <a:t> </a:t>
            </a:r>
            <a:r>
              <a:rPr lang="en-US" i="1" dirty="0" smtClean="0"/>
              <a:t>(</a:t>
            </a:r>
            <a:r>
              <a:rPr lang="en-US" i="1" dirty="0" err="1" smtClean="0"/>
              <a:t>analizori</a:t>
            </a:r>
            <a:r>
              <a:rPr lang="en-US" i="1" dirty="0" smtClean="0"/>
              <a:t> rapid </a:t>
            </a:r>
            <a:r>
              <a:rPr lang="en-US" i="1" dirty="0" err="1" smtClean="0"/>
              <a:t>adaptabili</a:t>
            </a:r>
            <a:r>
              <a:rPr lang="en-US" i="1" dirty="0" smtClean="0"/>
              <a:t> (</a:t>
            </a:r>
            <a:r>
              <a:rPr lang="en-US" i="1" dirty="0" err="1" smtClean="0"/>
              <a:t>tactul</a:t>
            </a:r>
            <a:r>
              <a:rPr lang="en-US" i="1" dirty="0" smtClean="0"/>
              <a:t>, </a:t>
            </a:r>
            <a:r>
              <a:rPr lang="en-US" i="1" dirty="0" err="1" smtClean="0"/>
              <a:t>mirosul</a:t>
            </a:r>
            <a:r>
              <a:rPr lang="en-US" i="1" dirty="0" smtClean="0"/>
              <a:t>); </a:t>
            </a:r>
            <a:r>
              <a:rPr lang="en-US" i="1" dirty="0" err="1" smtClean="0"/>
              <a:t>mediu</a:t>
            </a:r>
            <a:r>
              <a:rPr lang="en-US" i="1" dirty="0" smtClean="0"/>
              <a:t> </a:t>
            </a:r>
            <a:r>
              <a:rPr lang="en-US" i="1" dirty="0" err="1" smtClean="0"/>
              <a:t>adaptabili</a:t>
            </a:r>
            <a:r>
              <a:rPr lang="en-US" i="1" dirty="0" smtClean="0"/>
              <a:t> (</a:t>
            </a:r>
            <a:r>
              <a:rPr lang="en-US" i="1" dirty="0" err="1" smtClean="0"/>
              <a:t>vazul</a:t>
            </a:r>
            <a:r>
              <a:rPr lang="en-US" i="1" dirty="0" smtClean="0"/>
              <a:t>); slab </a:t>
            </a:r>
            <a:r>
              <a:rPr lang="en-US" i="1" dirty="0" err="1" smtClean="0"/>
              <a:t>adaptabili</a:t>
            </a:r>
            <a:r>
              <a:rPr lang="en-US" i="1" dirty="0" smtClean="0"/>
              <a:t> (</a:t>
            </a:r>
            <a:r>
              <a:rPr lang="en-US" i="1" dirty="0" err="1" smtClean="0"/>
              <a:t>sensibilitatea</a:t>
            </a:r>
            <a:r>
              <a:rPr lang="en-US" i="1" dirty="0" smtClean="0"/>
              <a:t> </a:t>
            </a:r>
            <a:r>
              <a:rPr lang="en-US" i="1" dirty="0" err="1" smtClean="0"/>
              <a:t>algica</a:t>
            </a:r>
            <a:r>
              <a:rPr lang="en-US" i="1" dirty="0" smtClean="0"/>
              <a:t>, </a:t>
            </a:r>
            <a:r>
              <a:rPr lang="en-US" i="1" dirty="0" err="1" smtClean="0"/>
              <a:t>proprioceptia</a:t>
            </a:r>
            <a:r>
              <a:rPr lang="en-US" i="1" dirty="0" smtClean="0"/>
              <a:t>)</a:t>
            </a:r>
            <a:endParaRPr lang="en-US" dirty="0" smtClean="0"/>
          </a:p>
          <a:p>
            <a:r>
              <a:rPr lang="en-US" dirty="0" err="1" smtClean="0"/>
              <a:t>legea</a:t>
            </a:r>
            <a:r>
              <a:rPr lang="en-US" dirty="0" smtClean="0"/>
              <a:t> </a:t>
            </a:r>
            <a:r>
              <a:rPr lang="en-US" dirty="0" err="1" smtClean="0"/>
              <a:t>contrastului</a:t>
            </a:r>
            <a:r>
              <a:rPr lang="en-US" dirty="0" smtClean="0"/>
              <a:t> </a:t>
            </a:r>
            <a:r>
              <a:rPr lang="en-US" i="1" dirty="0" smtClean="0"/>
              <a:t>(contrast </a:t>
            </a:r>
            <a:r>
              <a:rPr lang="en-US" i="1" dirty="0" err="1" smtClean="0"/>
              <a:t>simultan</a:t>
            </a:r>
            <a:r>
              <a:rPr lang="en-US" i="1" dirty="0" smtClean="0"/>
              <a:t> </a:t>
            </a:r>
            <a:r>
              <a:rPr lang="en-US" i="1" dirty="0" err="1" smtClean="0"/>
              <a:t>si</a:t>
            </a:r>
            <a:r>
              <a:rPr lang="en-US" i="1" dirty="0" smtClean="0"/>
              <a:t> contrast </a:t>
            </a:r>
            <a:r>
              <a:rPr lang="en-US" i="1" dirty="0" err="1" smtClean="0"/>
              <a:t>succesiv</a:t>
            </a:r>
            <a:r>
              <a:rPr lang="en-US" i="1" dirty="0" smtClean="0"/>
              <a:t> – </a:t>
            </a:r>
            <a:r>
              <a:rPr lang="en-US" i="1" dirty="0" err="1" smtClean="0"/>
              <a:t>cresterea</a:t>
            </a:r>
            <a:r>
              <a:rPr lang="en-US" i="1" dirty="0" smtClean="0"/>
              <a:t> </a:t>
            </a:r>
            <a:r>
              <a:rPr lang="en-US" i="1" dirty="0" err="1" smtClean="0"/>
              <a:t>sensibilitatii</a:t>
            </a:r>
            <a:r>
              <a:rPr lang="en-US" i="1" dirty="0" smtClean="0"/>
              <a:t> </a:t>
            </a:r>
            <a:r>
              <a:rPr lang="en-US" i="1" dirty="0" err="1" smtClean="0"/>
              <a:t>prin</a:t>
            </a:r>
            <a:r>
              <a:rPr lang="en-US" i="1" dirty="0" smtClean="0"/>
              <a:t> </a:t>
            </a:r>
            <a:r>
              <a:rPr lang="en-US" i="1" dirty="0" err="1" smtClean="0"/>
              <a:t>interactiunea</a:t>
            </a:r>
            <a:r>
              <a:rPr lang="en-US" i="1" dirty="0" smtClean="0"/>
              <a:t> </a:t>
            </a:r>
            <a:r>
              <a:rPr lang="en-US" i="1" dirty="0" err="1" smtClean="0"/>
              <a:t>spatiu</a:t>
            </a:r>
            <a:r>
              <a:rPr lang="en-US" i="1" dirty="0" smtClean="0"/>
              <a:t>/</a:t>
            </a:r>
            <a:r>
              <a:rPr lang="en-US" i="1" dirty="0" err="1" smtClean="0"/>
              <a:t>timp</a:t>
            </a:r>
            <a:r>
              <a:rPr lang="en-US" i="1" dirty="0" smtClean="0"/>
              <a:t> a </a:t>
            </a:r>
            <a:r>
              <a:rPr lang="en-US" i="1" dirty="0" err="1" smtClean="0"/>
              <a:t>stimulilor</a:t>
            </a:r>
            <a:r>
              <a:rPr lang="en-US" i="1" dirty="0" smtClean="0"/>
              <a:t> de </a:t>
            </a:r>
            <a:r>
              <a:rPr lang="en-US" i="1" dirty="0" err="1" smtClean="0"/>
              <a:t>intensitati</a:t>
            </a:r>
            <a:r>
              <a:rPr lang="en-US" i="1" dirty="0" smtClean="0"/>
              <a:t> </a:t>
            </a:r>
            <a:r>
              <a:rPr lang="en-US" i="1" dirty="0" err="1" smtClean="0"/>
              <a:t>diferite</a:t>
            </a:r>
            <a:r>
              <a:rPr lang="en-US" i="1" dirty="0" smtClean="0"/>
              <a:t> )</a:t>
            </a:r>
            <a:endParaRPr lang="en-US" dirty="0" smtClean="0"/>
          </a:p>
          <a:p>
            <a:r>
              <a:rPr lang="en-US" dirty="0" err="1" smtClean="0"/>
              <a:t>legea</a:t>
            </a:r>
            <a:r>
              <a:rPr lang="en-US" dirty="0" smtClean="0"/>
              <a:t> </a:t>
            </a:r>
            <a:r>
              <a:rPr lang="en-US" dirty="0" err="1" smtClean="0"/>
              <a:t>sensibilizarii</a:t>
            </a:r>
            <a:r>
              <a:rPr lang="en-US" dirty="0" smtClean="0"/>
              <a:t> </a:t>
            </a:r>
            <a:r>
              <a:rPr lang="en-US" dirty="0" err="1" smtClean="0"/>
              <a:t>si</a:t>
            </a:r>
            <a:r>
              <a:rPr lang="en-US" dirty="0" smtClean="0"/>
              <a:t> </a:t>
            </a:r>
            <a:r>
              <a:rPr lang="en-US" dirty="0" err="1" smtClean="0"/>
              <a:t>depresiei</a:t>
            </a:r>
            <a:r>
              <a:rPr lang="en-US" dirty="0" smtClean="0"/>
              <a:t> </a:t>
            </a:r>
          </a:p>
          <a:p>
            <a:r>
              <a:rPr lang="en-US" dirty="0" err="1" smtClean="0"/>
              <a:t>legea</a:t>
            </a:r>
            <a:r>
              <a:rPr lang="en-US" dirty="0" smtClean="0"/>
              <a:t> </a:t>
            </a:r>
            <a:r>
              <a:rPr lang="en-US" dirty="0" err="1" smtClean="0"/>
              <a:t>sinesteziei</a:t>
            </a:r>
            <a:r>
              <a:rPr lang="en-US" dirty="0" smtClean="0"/>
              <a:t> (</a:t>
            </a:r>
            <a:r>
              <a:rPr lang="en-US" dirty="0" err="1" smtClean="0"/>
              <a:t>si</a:t>
            </a:r>
            <a:r>
              <a:rPr lang="en-US" dirty="0" smtClean="0"/>
              <a:t> </a:t>
            </a:r>
            <a:r>
              <a:rPr lang="en-US" dirty="0" err="1" smtClean="0"/>
              <a:t>aptitudinile</a:t>
            </a:r>
            <a:r>
              <a:rPr lang="en-US" dirty="0" smtClean="0"/>
              <a:t> </a:t>
            </a:r>
            <a:r>
              <a:rPr lang="en-US" dirty="0" err="1" smtClean="0"/>
              <a:t>artistice</a:t>
            </a:r>
            <a:r>
              <a:rPr lang="en-US" dirty="0" smtClean="0"/>
              <a:t>)</a:t>
            </a:r>
          </a:p>
          <a:p>
            <a:r>
              <a:rPr lang="en-US" dirty="0" err="1" smtClean="0"/>
              <a:t>legea</a:t>
            </a:r>
            <a:r>
              <a:rPr lang="en-US" dirty="0" smtClean="0"/>
              <a:t> </a:t>
            </a:r>
            <a:r>
              <a:rPr lang="en-US" dirty="0" err="1" smtClean="0"/>
              <a:t>oboselii</a:t>
            </a:r>
            <a:r>
              <a:rPr lang="en-US" dirty="0" smtClean="0"/>
              <a:t> </a:t>
            </a:r>
            <a:r>
              <a:rPr lang="en-US" i="1" dirty="0" smtClean="0"/>
              <a:t>(de </a:t>
            </a:r>
            <a:r>
              <a:rPr lang="en-US" i="1" dirty="0" err="1" smtClean="0"/>
              <a:t>suprasolicitare</a:t>
            </a:r>
            <a:r>
              <a:rPr lang="en-US" i="1" dirty="0" smtClean="0"/>
              <a:t>, de </a:t>
            </a:r>
            <a:r>
              <a:rPr lang="en-US" i="1" dirty="0" err="1" smtClean="0"/>
              <a:t>subsolicitare</a:t>
            </a:r>
            <a:r>
              <a:rPr lang="en-US" i="1" dirty="0" smtClean="0"/>
              <a:t>, de </a:t>
            </a:r>
            <a:r>
              <a:rPr lang="en-US" i="1" dirty="0" err="1" smtClean="0"/>
              <a:t>asteptare</a:t>
            </a:r>
            <a:r>
              <a:rPr lang="en-US" i="1" dirty="0" smtClean="0"/>
              <a:t>; </a:t>
            </a:r>
            <a:r>
              <a:rPr lang="en-US" i="1" dirty="0" err="1" smtClean="0"/>
              <a:t>analizori</a:t>
            </a:r>
            <a:r>
              <a:rPr lang="en-US" i="1" dirty="0" smtClean="0"/>
              <a:t> </a:t>
            </a:r>
            <a:r>
              <a:rPr lang="en-US" i="1" dirty="0" err="1" smtClean="0"/>
              <a:t>foarte</a:t>
            </a:r>
            <a:r>
              <a:rPr lang="en-US" i="1" dirty="0" smtClean="0"/>
              <a:t> ‘</a:t>
            </a:r>
            <a:r>
              <a:rPr lang="en-US" i="1" dirty="0" err="1" smtClean="0"/>
              <a:t>fatigabili</a:t>
            </a:r>
            <a:r>
              <a:rPr lang="en-US" i="1" dirty="0" smtClean="0"/>
              <a:t>’ ; </a:t>
            </a:r>
            <a:r>
              <a:rPr lang="en-US" i="1" dirty="0" err="1" smtClean="0"/>
              <a:t>analizori</a:t>
            </a:r>
            <a:r>
              <a:rPr lang="en-US" i="1" dirty="0" smtClean="0"/>
              <a:t> </a:t>
            </a:r>
            <a:r>
              <a:rPr lang="en-US" i="1" dirty="0" err="1" smtClean="0"/>
              <a:t>putin</a:t>
            </a:r>
            <a:r>
              <a:rPr lang="en-US" i="1" dirty="0" smtClean="0"/>
              <a:t> ‘</a:t>
            </a:r>
            <a:r>
              <a:rPr lang="en-US" i="1" dirty="0" err="1" smtClean="0"/>
              <a:t>fatigabili</a:t>
            </a:r>
            <a:r>
              <a:rPr lang="en-US" i="1" dirty="0" smtClean="0"/>
              <a:t>’ – </a:t>
            </a:r>
            <a:r>
              <a:rPr lang="en-US" i="1" dirty="0" err="1" smtClean="0"/>
              <a:t>cel</a:t>
            </a:r>
            <a:r>
              <a:rPr lang="en-US" i="1" dirty="0" smtClean="0"/>
              <a:t> </a:t>
            </a:r>
            <a:r>
              <a:rPr lang="en-US" i="1" dirty="0" err="1" smtClean="0"/>
              <a:t>mai</a:t>
            </a:r>
            <a:r>
              <a:rPr lang="en-US" i="1" dirty="0" smtClean="0"/>
              <a:t> </a:t>
            </a:r>
            <a:r>
              <a:rPr lang="en-US" i="1" dirty="0" err="1" smtClean="0"/>
              <a:t>putin</a:t>
            </a:r>
            <a:r>
              <a:rPr lang="en-US" i="1" dirty="0" smtClean="0"/>
              <a:t> </a:t>
            </a:r>
            <a:r>
              <a:rPr lang="en-US" i="1" dirty="0" err="1" smtClean="0"/>
              <a:t>cel</a:t>
            </a:r>
            <a:r>
              <a:rPr lang="en-US" i="1" dirty="0" smtClean="0"/>
              <a:t> </a:t>
            </a:r>
            <a:r>
              <a:rPr lang="en-US" i="1" dirty="0" err="1" smtClean="0"/>
              <a:t>gustativ</a:t>
            </a:r>
            <a:r>
              <a:rPr lang="en-US" i="1" dirty="0" smtClean="0"/>
              <a:t>)</a:t>
            </a: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609600"/>
            <a:ext cx="8229600" cy="1143000"/>
          </a:xfrm>
        </p:spPr>
        <p:txBody>
          <a:bodyPr>
            <a:normAutofit fontScale="90000"/>
          </a:bodyPr>
          <a:lstStyle/>
          <a:p>
            <a:r>
              <a:rPr lang="en-US" sz="4000"/>
              <a:t>The Stroop Task Can </a:t>
            </a:r>
            <a:br>
              <a:rPr lang="en-US" sz="4000"/>
            </a:br>
            <a:r>
              <a:rPr lang="en-US" sz="4000"/>
              <a:t>Teach Us About:</a:t>
            </a:r>
          </a:p>
        </p:txBody>
      </p:sp>
      <p:sp>
        <p:nvSpPr>
          <p:cNvPr id="3075" name="Rectangle 3"/>
          <p:cNvSpPr>
            <a:spLocks noGrp="1" noChangeArrowheads="1"/>
          </p:cNvSpPr>
          <p:nvPr>
            <p:ph type="body" idx="1"/>
          </p:nvPr>
        </p:nvSpPr>
        <p:spPr>
          <a:xfrm>
            <a:off x="457200" y="2209800"/>
            <a:ext cx="8229600" cy="4525963"/>
          </a:xfrm>
        </p:spPr>
        <p:txBody>
          <a:bodyPr/>
          <a:lstStyle/>
          <a:p>
            <a:r>
              <a:rPr lang="en-US"/>
              <a:t>Attention</a:t>
            </a:r>
          </a:p>
          <a:p>
            <a:r>
              <a:rPr lang="en-US"/>
              <a:t>Automaticity</a:t>
            </a:r>
          </a:p>
          <a:p>
            <a:r>
              <a:rPr lang="en-US"/>
              <a:t>Learning</a:t>
            </a:r>
          </a:p>
          <a:p>
            <a:r>
              <a:rPr lang="en-US"/>
              <a:t>Response Selection</a:t>
            </a:r>
          </a:p>
          <a:p>
            <a:r>
              <a:rPr lang="en-US"/>
              <a:t>Word Reading</a:t>
            </a:r>
          </a:p>
          <a:p>
            <a:r>
              <a:rPr lang="en-US"/>
              <a:t>Color cognition</a:t>
            </a:r>
          </a:p>
          <a:p>
            <a:r>
              <a:rPr lang="en-US"/>
              <a:t>Experimental Methodology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p:txBody>
          <a:bodyPr/>
          <a:lstStyle/>
          <a:p>
            <a:pPr>
              <a:buFontTx/>
              <a:buNone/>
            </a:pPr>
            <a:r>
              <a:rPr lang="en-US" dirty="0"/>
              <a:t>	GGGGG	       A       </a:t>
            </a:r>
            <a:r>
              <a:rPr lang="ro-RO" dirty="0" smtClean="0"/>
              <a:t> </a:t>
            </a:r>
            <a:r>
              <a:rPr lang="en-US" dirty="0" smtClean="0"/>
              <a:t> A</a:t>
            </a:r>
            <a:r>
              <a:rPr lang="en-US" dirty="0"/>
              <a:t>	 </a:t>
            </a:r>
            <a:r>
              <a:rPr lang="ro-RO" dirty="0" smtClean="0"/>
              <a:t>   </a:t>
            </a:r>
            <a:r>
              <a:rPr lang="en-US" dirty="0" smtClean="0"/>
              <a:t>OOO</a:t>
            </a:r>
            <a:endParaRPr lang="en-US" dirty="0"/>
          </a:p>
          <a:p>
            <a:pPr>
              <a:buFontTx/>
              <a:buNone/>
            </a:pPr>
            <a:r>
              <a:rPr lang="en-US" dirty="0"/>
              <a:t>	G			       A       </a:t>
            </a:r>
            <a:r>
              <a:rPr lang="ro-RO" dirty="0" smtClean="0"/>
              <a:t> </a:t>
            </a:r>
            <a:r>
              <a:rPr lang="en-US" dirty="0" smtClean="0"/>
              <a:t> A</a:t>
            </a:r>
            <a:r>
              <a:rPr lang="en-US" dirty="0"/>
              <a:t>	 </a:t>
            </a:r>
            <a:r>
              <a:rPr lang="ro-RO" dirty="0" smtClean="0"/>
              <a:t> </a:t>
            </a:r>
            <a:r>
              <a:rPr lang="en-US" dirty="0" smtClean="0"/>
              <a:t>O        </a:t>
            </a:r>
            <a:r>
              <a:rPr lang="en-US" dirty="0" err="1"/>
              <a:t>O</a:t>
            </a:r>
            <a:endParaRPr lang="en-US" dirty="0"/>
          </a:p>
          <a:p>
            <a:pPr>
              <a:buFontTx/>
              <a:buNone/>
            </a:pPr>
            <a:r>
              <a:rPr lang="en-US" dirty="0"/>
              <a:t>	GGGG		       AAAAA      </a:t>
            </a:r>
            <a:r>
              <a:rPr lang="ro-RO" dirty="0" smtClean="0"/>
              <a:t>   </a:t>
            </a:r>
            <a:r>
              <a:rPr lang="en-US" dirty="0" smtClean="0"/>
              <a:t>O           </a:t>
            </a:r>
            <a:r>
              <a:rPr lang="en-US" dirty="0" err="1"/>
              <a:t>O</a:t>
            </a:r>
            <a:endParaRPr lang="en-US" dirty="0"/>
          </a:p>
          <a:p>
            <a:pPr>
              <a:buFontTx/>
              <a:buNone/>
            </a:pPr>
            <a:r>
              <a:rPr lang="en-US" dirty="0"/>
              <a:t>	G			       A      </a:t>
            </a:r>
            <a:r>
              <a:rPr lang="ro-RO" dirty="0" smtClean="0"/>
              <a:t>  </a:t>
            </a:r>
            <a:r>
              <a:rPr lang="en-US" dirty="0" smtClean="0"/>
              <a:t> </a:t>
            </a:r>
            <a:r>
              <a:rPr lang="en-US" dirty="0"/>
              <a:t>A           </a:t>
            </a:r>
            <a:r>
              <a:rPr lang="en-US" dirty="0" smtClean="0"/>
              <a:t>O        </a:t>
            </a:r>
            <a:r>
              <a:rPr lang="en-US" dirty="0" err="1"/>
              <a:t>O</a:t>
            </a:r>
            <a:endParaRPr lang="en-US" dirty="0"/>
          </a:p>
          <a:p>
            <a:pPr>
              <a:buFontTx/>
              <a:buNone/>
            </a:pPr>
            <a:r>
              <a:rPr lang="en-US" dirty="0"/>
              <a:t>	GGGGG	       A      </a:t>
            </a:r>
            <a:r>
              <a:rPr lang="ro-RO" dirty="0" smtClean="0"/>
              <a:t>  </a:t>
            </a:r>
            <a:r>
              <a:rPr lang="en-US" dirty="0" smtClean="0"/>
              <a:t> </a:t>
            </a:r>
            <a:r>
              <a:rPr lang="en-US" dirty="0"/>
              <a:t>A             </a:t>
            </a:r>
            <a:r>
              <a:rPr lang="en-US" dirty="0" smtClean="0"/>
              <a:t> </a:t>
            </a:r>
            <a:r>
              <a:rPr lang="en-US" dirty="0"/>
              <a:t>OOO</a:t>
            </a:r>
          </a:p>
          <a:p>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a44ry_y0[1]"/>
          <p:cNvPicPr>
            <a:picLocks noGrp="1" noChangeAspect="1" noChangeArrowheads="1"/>
          </p:cNvPicPr>
          <p:nvPr>
            <p:ph/>
          </p:nvPr>
        </p:nvPicPr>
        <p:blipFill>
          <a:blip r:embed="rId2"/>
          <a:srcRect/>
          <a:stretch>
            <a:fillRect/>
          </a:stretch>
        </p:blipFill>
        <p:spPr>
          <a:xfrm>
            <a:off x="3505200" y="1752600"/>
            <a:ext cx="2720975" cy="2457450"/>
          </a:xfrm>
          <a:noFill/>
          <a:ln/>
        </p:spPr>
      </p:pic>
      <p:sp>
        <p:nvSpPr>
          <p:cNvPr id="10246" name="Text Box 6"/>
          <p:cNvSpPr txBox="1">
            <a:spLocks noChangeArrowheads="1"/>
          </p:cNvSpPr>
          <p:nvPr/>
        </p:nvSpPr>
        <p:spPr bwMode="auto">
          <a:xfrm>
            <a:off x="4267200" y="2286000"/>
            <a:ext cx="1828800" cy="641350"/>
          </a:xfrm>
          <a:prstGeom prst="rect">
            <a:avLst/>
          </a:prstGeom>
          <a:noFill/>
          <a:ln w="9525">
            <a:noFill/>
            <a:miter lim="800000"/>
            <a:headEnd/>
            <a:tailEnd/>
          </a:ln>
          <a:effectLst/>
        </p:spPr>
        <p:txBody>
          <a:bodyPr>
            <a:spAutoFit/>
          </a:bodyPr>
          <a:lstStyle/>
          <a:p>
            <a:pPr>
              <a:spcBef>
                <a:spcPct val="50000"/>
              </a:spcBef>
            </a:pPr>
            <a:r>
              <a:rPr lang="en-US" sz="3600" dirty="0" smtClean="0"/>
              <a:t>rabbit</a:t>
            </a:r>
            <a:endParaRPr lang="en-US" sz="36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p:txBody>
          <a:bodyPr/>
          <a:lstStyle/>
          <a:p>
            <a:endParaRPr lang="en-US"/>
          </a:p>
          <a:p>
            <a:pPr>
              <a:buFontTx/>
              <a:buNone/>
            </a:pPr>
            <a:endParaRPr lang="en-US"/>
          </a:p>
          <a:p>
            <a:pPr>
              <a:buFontTx/>
              <a:buNone/>
            </a:pPr>
            <a:r>
              <a:rPr lang="en-US"/>
              <a:t>	</a:t>
            </a:r>
            <a:r>
              <a:rPr lang="en-US" sz="3600"/>
              <a:t>below					    above	</a:t>
            </a:r>
          </a:p>
          <a:p>
            <a:pPr>
              <a:buFontTx/>
              <a:buNone/>
            </a:pPr>
            <a:r>
              <a:rPr lang="en-US" sz="3600"/>
              <a:t>	    *			*			*</a:t>
            </a:r>
          </a:p>
          <a:p>
            <a:pPr>
              <a:buFontTx/>
              <a:buNone/>
            </a:pPr>
            <a:r>
              <a:rPr lang="en-US" sz="3600"/>
              <a:t>				    above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p:txBody>
          <a:bodyPr/>
          <a:lstStyle/>
          <a:p>
            <a:pPr lvl="1">
              <a:buFontTx/>
              <a:buNone/>
            </a:pPr>
            <a:endParaRPr lang="en-US"/>
          </a:p>
          <a:p>
            <a:pPr lvl="1">
              <a:buFontTx/>
              <a:buNone/>
            </a:pPr>
            <a:endParaRPr lang="en-US"/>
          </a:p>
          <a:p>
            <a:pPr lvl="1">
              <a:buFontTx/>
              <a:buNone/>
            </a:pPr>
            <a:endParaRPr lang="en-US"/>
          </a:p>
          <a:p>
            <a:pPr lvl="1">
              <a:buFontTx/>
              <a:buNone/>
            </a:pPr>
            <a:r>
              <a:rPr lang="en-US"/>
              <a:t>							</a:t>
            </a:r>
            <a:r>
              <a:rPr lang="en-US" sz="3200"/>
              <a:t>“LEFT”</a:t>
            </a:r>
          </a:p>
        </p:txBody>
      </p:sp>
      <p:sp>
        <p:nvSpPr>
          <p:cNvPr id="8196" name="Sound"/>
          <p:cNvSpPr>
            <a:spLocks noEditPoints="1" noChangeArrowheads="1"/>
          </p:cNvSpPr>
          <p:nvPr/>
        </p:nvSpPr>
        <p:spPr bwMode="auto">
          <a:xfrm>
            <a:off x="685800" y="2514600"/>
            <a:ext cx="1143000" cy="1352550"/>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8197" name="Sound"/>
          <p:cNvSpPr>
            <a:spLocks noEditPoints="1" noChangeArrowheads="1"/>
          </p:cNvSpPr>
          <p:nvPr/>
        </p:nvSpPr>
        <p:spPr bwMode="auto">
          <a:xfrm flipH="1">
            <a:off x="7391400" y="2590800"/>
            <a:ext cx="1066800" cy="1352550"/>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Variations</a:t>
            </a:r>
          </a:p>
        </p:txBody>
      </p:sp>
      <p:sp>
        <p:nvSpPr>
          <p:cNvPr id="22531" name="Rectangle 3"/>
          <p:cNvSpPr>
            <a:spLocks noGrp="1" noChangeArrowheads="1"/>
          </p:cNvSpPr>
          <p:nvPr>
            <p:ph type="body" idx="1"/>
          </p:nvPr>
        </p:nvSpPr>
        <p:spPr/>
        <p:txBody>
          <a:bodyPr/>
          <a:lstStyle/>
          <a:p>
            <a:r>
              <a:rPr lang="en-US"/>
              <a:t>Insufficient evidence to decide whether similar processes are involved in all of the Stroop-like variations.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trei tipuri de sindrom disexecutiv</a:t>
            </a:r>
            <a:br>
              <a:rPr lang="ro-RO" dirty="0" smtClean="0"/>
            </a:br>
            <a:r>
              <a:rPr lang="ro-RO" i="1" dirty="0" smtClean="0"/>
              <a:t>Struss, Alexander (2007)</a:t>
            </a:r>
            <a:endParaRPr lang="en-US" dirty="0"/>
          </a:p>
        </p:txBody>
      </p:sp>
      <p:sp>
        <p:nvSpPr>
          <p:cNvPr id="3" name="Content Placeholder 2"/>
          <p:cNvSpPr>
            <a:spLocks noGrp="1"/>
          </p:cNvSpPr>
          <p:nvPr>
            <p:ph idx="1"/>
          </p:nvPr>
        </p:nvSpPr>
        <p:spPr>
          <a:xfrm>
            <a:off x="428596" y="1857364"/>
            <a:ext cx="8229600" cy="4709160"/>
          </a:xfrm>
        </p:spPr>
        <p:txBody>
          <a:bodyPr/>
          <a:lstStyle/>
          <a:p>
            <a:r>
              <a:rPr lang="ro-RO" dirty="0" smtClean="0"/>
              <a:t>SD apare la leziuni ale lobilor frontali</a:t>
            </a:r>
          </a:p>
          <a:p>
            <a:r>
              <a:rPr lang="ro-RO" dirty="0" smtClean="0"/>
              <a:t>când leziunile sunt extinse, SD e global</a:t>
            </a:r>
          </a:p>
          <a:p>
            <a:r>
              <a:rPr lang="ro-RO" dirty="0" smtClean="0"/>
              <a:t>când leziunile sunt parţiale apar trei tipuri de SD parţiale</a:t>
            </a:r>
          </a:p>
          <a:p>
            <a:endParaRPr lang="ro-RO" dirty="0" smtClean="0"/>
          </a:p>
          <a:p>
            <a:r>
              <a:rPr lang="ro-RO" i="1" dirty="0" smtClean="0"/>
              <a:t>probleme de planificare-organizare</a:t>
            </a:r>
          </a:p>
          <a:p>
            <a:r>
              <a:rPr lang="ro-RO" i="1" dirty="0" smtClean="0"/>
              <a:t>probleme de monitorizare proprie</a:t>
            </a:r>
          </a:p>
          <a:p>
            <a:r>
              <a:rPr lang="ro-RO" i="1" dirty="0" smtClean="0"/>
              <a:t>probleme de concentrare</a:t>
            </a:r>
            <a:endParaRPr lang="en-US" i="1"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utilitatea mondenă a memoriei lucrative STM</a:t>
            </a:r>
            <a:endParaRPr lang="en-US" dirty="0"/>
          </a:p>
        </p:txBody>
      </p:sp>
      <p:sp>
        <p:nvSpPr>
          <p:cNvPr id="3" name="Content Placeholder 2"/>
          <p:cNvSpPr>
            <a:spLocks noGrp="1"/>
          </p:cNvSpPr>
          <p:nvPr>
            <p:ph idx="1"/>
          </p:nvPr>
        </p:nvSpPr>
        <p:spPr/>
        <p:txBody>
          <a:bodyPr/>
          <a:lstStyle/>
          <a:p>
            <a:r>
              <a:rPr lang="ro-RO" dirty="0" smtClean="0"/>
              <a:t>procesează şi stochează informaţia în acelaşi timp în viaţa de zi cu zi</a:t>
            </a:r>
          </a:p>
          <a:p>
            <a:endParaRPr lang="ro-RO" dirty="0" smtClean="0"/>
          </a:p>
          <a:p>
            <a:r>
              <a:rPr lang="ro-RO" dirty="0" smtClean="0"/>
              <a:t>working memory capacity – </a:t>
            </a:r>
            <a:r>
              <a:rPr lang="ro-RO" i="1" dirty="0" smtClean="0">
                <a:solidFill>
                  <a:srgbClr val="FFFF00"/>
                </a:solidFill>
              </a:rPr>
              <a:t>reading span </a:t>
            </a:r>
            <a:r>
              <a:rPr lang="ro-RO" i="1" dirty="0" smtClean="0"/>
              <a:t>(Daneman, Carpenter 1980)</a:t>
            </a:r>
          </a:p>
          <a:p>
            <a:endParaRPr lang="ro-RO" i="1" dirty="0" smtClean="0"/>
          </a:p>
          <a:p>
            <a:r>
              <a:rPr lang="ro-RO" i="1" dirty="0" smtClean="0"/>
              <a:t>corelaţia dintre reading span şi coeficientul de inteligenţă este în medie de + 0.6 (Conway, Kane, Eagle 2003)</a:t>
            </a:r>
          </a:p>
          <a:p>
            <a:endParaRPr lang="ro-RO" i="1" dirty="0" smtClean="0"/>
          </a:p>
          <a:p>
            <a:endParaRPr lang="ro-RO" i="1" dirty="0" smtClean="0"/>
          </a:p>
          <a:p>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lipsuri în cercetarea </a:t>
            </a:r>
            <a:r>
              <a:rPr lang="en-US" dirty="0" smtClean="0"/>
              <a:t/>
            </a:r>
            <a:br>
              <a:rPr lang="en-US" dirty="0" smtClean="0"/>
            </a:br>
            <a:r>
              <a:rPr lang="ro-RO" dirty="0" smtClean="0"/>
              <a:t>“working memory”</a:t>
            </a:r>
            <a:endParaRPr lang="en-US" dirty="0"/>
          </a:p>
        </p:txBody>
      </p:sp>
      <p:sp>
        <p:nvSpPr>
          <p:cNvPr id="3" name="Content Placeholder 2"/>
          <p:cNvSpPr>
            <a:spLocks noGrp="1"/>
          </p:cNvSpPr>
          <p:nvPr>
            <p:ph idx="1"/>
          </p:nvPr>
        </p:nvSpPr>
        <p:spPr/>
        <p:txBody>
          <a:bodyPr/>
          <a:lstStyle/>
          <a:p>
            <a:r>
              <a:rPr lang="ro-RO" dirty="0" smtClean="0"/>
              <a:t>nu se ştie relaţia între STM working memory şi conlucrarea cu LTM</a:t>
            </a:r>
          </a:p>
          <a:p>
            <a:r>
              <a:rPr lang="ro-RO" dirty="0" smtClean="0"/>
              <a:t>nu ştim cum conlucrează cele trei componente</a:t>
            </a:r>
          </a:p>
          <a:p>
            <a:r>
              <a:rPr lang="ro-RO" dirty="0" smtClean="0"/>
              <a:t>central executive care este “modality free” nu se ştie cum funcţionează</a:t>
            </a:r>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err="1" smtClean="0"/>
              <a:t>Structura</a:t>
            </a:r>
            <a:r>
              <a:rPr lang="en-US" sz="2800" dirty="0" smtClean="0"/>
              <a:t> semantic</a:t>
            </a:r>
            <a:r>
              <a:rPr lang="ro-RO" sz="2800" dirty="0" smtClean="0"/>
              <a:t>ă a </a:t>
            </a:r>
            <a:br>
              <a:rPr lang="ro-RO" sz="2800" dirty="0" smtClean="0"/>
            </a:br>
            <a:r>
              <a:rPr lang="ro-RO" sz="2800" dirty="0" smtClean="0"/>
              <a:t>LTM declarative</a:t>
            </a:r>
            <a:br>
              <a:rPr lang="ro-RO" sz="2800" dirty="0" smtClean="0"/>
            </a:br>
            <a:r>
              <a:rPr lang="ro-RO" sz="2800" i="1" dirty="0" smtClean="0"/>
              <a:t>Allan M. Collins, Ross M. Quillian (1969)</a:t>
            </a:r>
            <a:endParaRPr lang="en-US" sz="2800" dirty="0"/>
          </a:p>
        </p:txBody>
      </p:sp>
      <p:sp>
        <p:nvSpPr>
          <p:cNvPr id="4" name="Content Placeholder 3"/>
          <p:cNvSpPr>
            <a:spLocks noGrp="1"/>
          </p:cNvSpPr>
          <p:nvPr>
            <p:ph idx="1"/>
          </p:nvPr>
        </p:nvSpPr>
        <p:spPr/>
        <p:txBody>
          <a:bodyPr/>
          <a:lstStyle/>
          <a:p>
            <a:r>
              <a:rPr lang="ro-RO" dirty="0" smtClean="0"/>
              <a:t>Collins, A.M., Quillian, M.R. (1969) – Retrieval time from semnatic memory. </a:t>
            </a:r>
            <a:r>
              <a:rPr lang="ro-RO" i="1" dirty="0" smtClean="0"/>
              <a:t>Journal of Verbal Learning and Verbal Behaviour, </a:t>
            </a:r>
            <a:r>
              <a:rPr lang="ro-RO" dirty="0" smtClean="0"/>
              <a:t>8: 240-247.</a:t>
            </a:r>
          </a:p>
          <a:p>
            <a:r>
              <a:rPr lang="ro-RO" dirty="0" smtClean="0"/>
              <a:t>Reisberg, D (1997) – </a:t>
            </a:r>
            <a:r>
              <a:rPr lang="ro-RO" i="1" dirty="0" smtClean="0"/>
              <a:t>Cognition. Exploring the science of Mind.</a:t>
            </a:r>
            <a:r>
              <a:rPr lang="ro-RO" dirty="0" smtClean="0"/>
              <a:t> Norton, New York.</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928670"/>
            <a:ext cx="8229600" cy="1143000"/>
          </a:xfrm>
        </p:spPr>
        <p:txBody>
          <a:bodyPr>
            <a:normAutofit fontScale="90000"/>
          </a:bodyPr>
          <a:lstStyle/>
          <a:p>
            <a:r>
              <a:rPr lang="en-US" dirty="0" err="1" smtClean="0"/>
              <a:t>legi</a:t>
            </a:r>
            <a:r>
              <a:rPr lang="en-US" dirty="0" smtClean="0"/>
              <a:t> </a:t>
            </a:r>
            <a:r>
              <a:rPr lang="en-US" dirty="0" err="1" smtClean="0"/>
              <a:t>socioculturale</a:t>
            </a:r>
            <a:r>
              <a:rPr lang="en-US" dirty="0" smtClean="0"/>
              <a:t> ale </a:t>
            </a:r>
            <a:r>
              <a:rPr lang="en-US" dirty="0" err="1" smtClean="0"/>
              <a:t>sensibilitatii</a:t>
            </a:r>
            <a:r>
              <a:rPr lang="en-US" dirty="0" smtClean="0"/>
              <a:t> </a:t>
            </a:r>
            <a:br>
              <a:rPr lang="en-US" dirty="0" smtClean="0"/>
            </a:br>
            <a:r>
              <a:rPr lang="en-US" dirty="0" smtClean="0"/>
              <a:t>(</a:t>
            </a:r>
            <a:r>
              <a:rPr lang="en-US" dirty="0" err="1" smtClean="0"/>
              <a:t>proprii</a:t>
            </a:r>
            <a:r>
              <a:rPr lang="en-US" dirty="0" smtClean="0"/>
              <a:t> </a:t>
            </a:r>
            <a:r>
              <a:rPr lang="en-US" dirty="0" err="1" smtClean="0"/>
              <a:t>speciei</a:t>
            </a:r>
            <a:r>
              <a:rPr lang="en-US" dirty="0" smtClean="0"/>
              <a:t> </a:t>
            </a:r>
            <a:r>
              <a:rPr lang="en-US" dirty="0" err="1" smtClean="0"/>
              <a:t>noastre</a:t>
            </a:r>
            <a:r>
              <a:rPr lang="en-US" dirty="0" smtClean="0"/>
              <a:t>)</a:t>
            </a:r>
            <a:br>
              <a:rPr lang="en-US" dirty="0" smtClean="0"/>
            </a:br>
            <a:endParaRPr lang="en-US" dirty="0"/>
          </a:p>
        </p:txBody>
      </p:sp>
      <p:sp>
        <p:nvSpPr>
          <p:cNvPr id="3" name="Content Placeholder 2"/>
          <p:cNvSpPr>
            <a:spLocks noGrp="1"/>
          </p:cNvSpPr>
          <p:nvPr>
            <p:ph idx="1"/>
          </p:nvPr>
        </p:nvSpPr>
        <p:spPr>
          <a:xfrm>
            <a:off x="500034" y="2428868"/>
            <a:ext cx="8229600" cy="4709160"/>
          </a:xfrm>
        </p:spPr>
        <p:txBody>
          <a:bodyPr/>
          <a:lstStyle/>
          <a:p>
            <a:r>
              <a:rPr lang="en-US" dirty="0" err="1" smtClean="0"/>
              <a:t>legea</a:t>
            </a:r>
            <a:r>
              <a:rPr lang="en-US" dirty="0" smtClean="0"/>
              <a:t> </a:t>
            </a:r>
            <a:r>
              <a:rPr lang="en-US" dirty="0" err="1" smtClean="0"/>
              <a:t>constientizarii</a:t>
            </a:r>
            <a:endParaRPr lang="en-US" dirty="0" smtClean="0"/>
          </a:p>
          <a:p>
            <a:r>
              <a:rPr lang="en-US" dirty="0" err="1" smtClean="0"/>
              <a:t>legea</a:t>
            </a:r>
            <a:r>
              <a:rPr lang="en-US" dirty="0" smtClean="0"/>
              <a:t> </a:t>
            </a:r>
            <a:r>
              <a:rPr lang="en-US" dirty="0" err="1" smtClean="0"/>
              <a:t>exercitiului</a:t>
            </a:r>
            <a:r>
              <a:rPr lang="en-US" dirty="0" smtClean="0"/>
              <a:t> </a:t>
            </a:r>
            <a:r>
              <a:rPr lang="en-US" dirty="0" err="1" smtClean="0"/>
              <a:t>selectiv</a:t>
            </a:r>
            <a:endParaRPr lang="en-US" dirty="0" smtClean="0"/>
          </a:p>
          <a:p>
            <a:r>
              <a:rPr lang="en-US" dirty="0" err="1" smtClean="0"/>
              <a:t>legea</a:t>
            </a:r>
            <a:r>
              <a:rPr lang="en-US" dirty="0" smtClean="0"/>
              <a:t> </a:t>
            </a:r>
            <a:r>
              <a:rPr lang="en-US" dirty="0" err="1" smtClean="0"/>
              <a:t>estetizarii</a:t>
            </a:r>
            <a:endParaRPr lang="en-US" dirty="0" smtClean="0"/>
          </a:p>
          <a:p>
            <a:r>
              <a:rPr lang="en-US" dirty="0" err="1" smtClean="0"/>
              <a:t>legea</a:t>
            </a:r>
            <a:r>
              <a:rPr lang="en-US" dirty="0" smtClean="0"/>
              <a:t> </a:t>
            </a:r>
            <a:r>
              <a:rPr lang="en-US" dirty="0" err="1" smtClean="0"/>
              <a:t>semantizarii</a:t>
            </a:r>
            <a:r>
              <a:rPr lang="en-US" dirty="0" smtClean="0"/>
              <a:t> </a:t>
            </a:r>
            <a:r>
              <a:rPr lang="en-US" dirty="0" err="1" smtClean="0"/>
              <a:t>si</a:t>
            </a:r>
            <a:r>
              <a:rPr lang="en-US" dirty="0" smtClean="0"/>
              <a:t> </a:t>
            </a:r>
            <a:r>
              <a:rPr lang="en-US" dirty="0" err="1" smtClean="0"/>
              <a:t>verbalizarii</a:t>
            </a:r>
            <a:endParaRPr lang="en-US" dirty="0" smtClean="0"/>
          </a:p>
          <a:p>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err="1" smtClean="0"/>
              <a:t>Structura</a:t>
            </a:r>
            <a:r>
              <a:rPr lang="en-US" sz="2800" dirty="0" smtClean="0"/>
              <a:t> semantic</a:t>
            </a:r>
            <a:r>
              <a:rPr lang="ro-RO" sz="2800" dirty="0" smtClean="0"/>
              <a:t>ă a </a:t>
            </a:r>
            <a:br>
              <a:rPr lang="ro-RO" sz="2800" dirty="0" smtClean="0"/>
            </a:br>
            <a:r>
              <a:rPr lang="ro-RO" sz="2800" dirty="0" smtClean="0"/>
              <a:t>LTM declarative</a:t>
            </a:r>
            <a:br>
              <a:rPr lang="ro-RO" sz="2800" dirty="0" smtClean="0"/>
            </a:br>
            <a:r>
              <a:rPr lang="ro-RO" sz="2800" i="1" dirty="0" smtClean="0"/>
              <a:t>Allan M. Collins, Ross M. Quillian (1969)</a:t>
            </a:r>
            <a:endParaRPr lang="en-US" sz="28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28596" y="1571612"/>
            <a:ext cx="8229600" cy="4359340"/>
          </a:xfrm>
          <a:prstGeom prst="rect">
            <a:avLst/>
          </a:prstGeom>
          <a:noFill/>
          <a:ln w="9525">
            <a:noFill/>
            <a:miter lim="800000"/>
            <a:headEnd/>
            <a:tailEnd/>
          </a:ln>
          <a:effectLst/>
        </p:spPr>
      </p:pic>
      <p:sp>
        <p:nvSpPr>
          <p:cNvPr id="5" name="TextBox 4"/>
          <p:cNvSpPr txBox="1"/>
          <p:nvPr/>
        </p:nvSpPr>
        <p:spPr>
          <a:xfrm>
            <a:off x="785786" y="6215082"/>
            <a:ext cx="7858180" cy="369332"/>
          </a:xfrm>
          <a:prstGeom prst="rect">
            <a:avLst/>
          </a:prstGeom>
          <a:noFill/>
        </p:spPr>
        <p:txBody>
          <a:bodyPr wrap="square" rtlCol="0">
            <a:spAutoFit/>
          </a:bodyPr>
          <a:lstStyle/>
          <a:p>
            <a:r>
              <a:rPr lang="ro-RO" dirty="0" smtClean="0"/>
              <a:t>Conceptul referinţelor încrucişate</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1143000"/>
          </a:xfrm>
        </p:spPr>
        <p:txBody>
          <a:bodyPr>
            <a:noAutofit/>
          </a:bodyPr>
          <a:lstStyle/>
          <a:p>
            <a:r>
              <a:rPr lang="en-US" sz="2800" dirty="0" err="1" smtClean="0"/>
              <a:t>Structura</a:t>
            </a:r>
            <a:r>
              <a:rPr lang="en-US" sz="2800" dirty="0" smtClean="0"/>
              <a:t> semantic</a:t>
            </a:r>
            <a:r>
              <a:rPr lang="ro-RO" sz="2800" dirty="0" smtClean="0"/>
              <a:t>ă a </a:t>
            </a:r>
            <a:br>
              <a:rPr lang="ro-RO" sz="2800" dirty="0" smtClean="0"/>
            </a:br>
            <a:r>
              <a:rPr lang="ro-RO" sz="2800" dirty="0" smtClean="0"/>
              <a:t>LTM declarative</a:t>
            </a:r>
            <a:br>
              <a:rPr lang="ro-RO" sz="2800" dirty="0" smtClean="0"/>
            </a:br>
            <a:r>
              <a:rPr lang="ro-RO" sz="2800" i="1" dirty="0" smtClean="0"/>
              <a:t>Allan M. Collins, Ross M. Quillian (1969)</a:t>
            </a:r>
            <a:br>
              <a:rPr lang="ro-RO" sz="2800" i="1" dirty="0" smtClean="0"/>
            </a:br>
            <a:r>
              <a:rPr lang="ro-RO" sz="2800" dirty="0" smtClean="0"/>
              <a:t>schemas and mind maps</a:t>
            </a:r>
            <a:endParaRPr lang="en-US" sz="2800" dirty="0"/>
          </a:p>
        </p:txBody>
      </p:sp>
      <p:sp>
        <p:nvSpPr>
          <p:cNvPr id="6" name="Content Placeholder 5"/>
          <p:cNvSpPr>
            <a:spLocks noGrp="1"/>
          </p:cNvSpPr>
          <p:nvPr>
            <p:ph idx="1"/>
          </p:nvPr>
        </p:nvSpPr>
        <p:spPr>
          <a:xfrm>
            <a:off x="500034" y="2148840"/>
            <a:ext cx="8229600" cy="4709160"/>
          </a:xfrm>
        </p:spPr>
        <p:txBody>
          <a:bodyPr/>
          <a:lstStyle/>
          <a:p>
            <a:r>
              <a:rPr lang="ro-RO" dirty="0" smtClean="0"/>
              <a:t>Kalakoski, V., Saariluoma, P. (2001) – Taxi drivers exceptional memory of street names. </a:t>
            </a:r>
            <a:r>
              <a:rPr lang="ro-RO" i="1" dirty="0" smtClean="0"/>
              <a:t>Memory and Cognition, 29: </a:t>
            </a:r>
            <a:r>
              <a:rPr lang="ro-RO" dirty="0" smtClean="0"/>
              <a:t>634-638.</a:t>
            </a:r>
          </a:p>
          <a:p>
            <a:r>
              <a:rPr lang="ro-RO" dirty="0" smtClean="0"/>
              <a:t>87%-45% </a:t>
            </a:r>
          </a:p>
          <a:p>
            <a:endParaRPr lang="ro-RO" dirty="0" smtClean="0"/>
          </a:p>
          <a:p>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ro-RO" dirty="0" smtClean="0"/>
              <a:t>Loftus, E.F. (1979) – </a:t>
            </a:r>
            <a:r>
              <a:rPr lang="ro-RO" i="1" dirty="0" smtClean="0"/>
              <a:t>Eyewitness testimony, </a:t>
            </a:r>
            <a:r>
              <a:rPr lang="ro-RO" dirty="0" smtClean="0"/>
              <a:t>Harvard University Press, Cambridge, MA</a:t>
            </a:r>
          </a:p>
          <a:p>
            <a:r>
              <a:rPr lang="ro-RO" dirty="0" smtClean="0"/>
              <a:t>Loftus, E.F., Ketchman, K.E. (1991) – </a:t>
            </a:r>
            <a:r>
              <a:rPr lang="ro-RO" i="1" dirty="0" smtClean="0"/>
              <a:t>Witness for the defense</a:t>
            </a:r>
            <a:r>
              <a:rPr lang="ro-RO" dirty="0" smtClean="0"/>
              <a:t>. St. Martin’s Press, New York</a:t>
            </a:r>
          </a:p>
          <a:p>
            <a:r>
              <a:rPr lang="ro-RO" dirty="0" smtClean="0"/>
              <a:t>Loftus, E.F., Ketchman, K.E. (1994) – </a:t>
            </a:r>
            <a:r>
              <a:rPr lang="ro-RO" i="1" dirty="0" smtClean="0"/>
              <a:t>The Myth of the repressed memory: False memories and allegation of the sexual abuse</a:t>
            </a:r>
            <a:r>
              <a:rPr lang="ro-RO" dirty="0" smtClean="0"/>
              <a:t>. St. Martin’s Press, New York.</a:t>
            </a:r>
          </a:p>
          <a:p>
            <a:r>
              <a:rPr lang="ro-RO" dirty="0" smtClean="0"/>
              <a:t>Ofshe, R., Walters, E. (1994) – </a:t>
            </a:r>
            <a:r>
              <a:rPr lang="ro-RO" i="1" dirty="0" smtClean="0"/>
              <a:t>Making monsters.</a:t>
            </a:r>
            <a:r>
              <a:rPr lang="ro-RO" dirty="0" smtClean="0"/>
              <a:t> Scribner, New York.</a:t>
            </a:r>
          </a:p>
          <a:p>
            <a:r>
              <a:rPr lang="ro-RO" dirty="0" smtClean="0"/>
              <a:t>Loftus, E.F., Pamer, J.C. (1974) – Reconstruction of automobile destruction: An example of the interaction between language and memory. </a:t>
            </a:r>
            <a:r>
              <a:rPr lang="ro-RO" i="1" dirty="0" smtClean="0"/>
              <a:t>Journal of Verbal Learning and Verbal Behaviour, </a:t>
            </a:r>
            <a:r>
              <a:rPr lang="ro-RO" dirty="0" smtClean="0"/>
              <a:t>13: 585-589.</a:t>
            </a:r>
          </a:p>
          <a:p>
            <a:endParaRPr lang="ro-RO" dirty="0" smtClean="0"/>
          </a:p>
          <a:p>
            <a:endParaRPr lang="ro-RO" dirty="0" smtClean="0"/>
          </a:p>
          <a:p>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p:txBody>
          <a:bodyPr>
            <a:normAutofit/>
          </a:bodyPr>
          <a:lstStyle/>
          <a:p>
            <a:r>
              <a:rPr lang="ro-RO" dirty="0" smtClean="0"/>
              <a:t>Cazul Paul Ingram (1988)</a:t>
            </a:r>
          </a:p>
          <a:p>
            <a:r>
              <a:rPr lang="ro-RO" dirty="0" smtClean="0"/>
              <a:t>Cazul Bugs Bunny la Disneyland</a:t>
            </a:r>
          </a:p>
          <a:p>
            <a:endParaRPr lang="ro-RO" dirty="0" smtClean="0"/>
          </a:p>
          <a:p>
            <a:r>
              <a:rPr lang="ro-RO" dirty="0" smtClean="0"/>
              <a:t>Amintirile din LTM implantate sau alterate </a:t>
            </a:r>
            <a:r>
              <a:rPr lang="ro-RO" i="1" dirty="0" smtClean="0"/>
              <a:t>nu sunt minciuni</a:t>
            </a:r>
            <a:r>
              <a:rPr lang="ro-RO" dirty="0" smtClean="0"/>
              <a:t>: “lucrul cel mai îngrozitor este că, de fapt, ceea ce credem din tot sufletul nu este neapărat adevărul” (E.F. Loftus)</a:t>
            </a:r>
          </a:p>
          <a:p>
            <a:endParaRPr lang="ro-RO" dirty="0" smtClean="0"/>
          </a:p>
          <a:p>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p:txBody>
          <a:bodyPr>
            <a:normAutofit/>
          </a:bodyPr>
          <a:lstStyle/>
          <a:p>
            <a:r>
              <a:rPr lang="ro-RO" dirty="0" smtClean="0"/>
              <a:t>În SUA, 200 de oameni au fost dovediţi în ultimul timp ca fiind inocenţi folosin</a:t>
            </a:r>
            <a:r>
              <a:rPr lang="en-US" dirty="0" smtClean="0"/>
              <a:t>d</a:t>
            </a:r>
            <a:r>
              <a:rPr lang="ro-RO" dirty="0" smtClean="0"/>
              <a:t> testele ADN, 75% fiind consideraţi vinovaţi de către juraţi după o identificare greşită a unui martor.</a:t>
            </a:r>
          </a:p>
          <a:p>
            <a:endParaRPr lang="ro-RO" dirty="0" smtClean="0"/>
          </a:p>
          <a:p>
            <a:r>
              <a:rPr lang="ro-RO" dirty="0" smtClean="0"/>
              <a:t>Al 100-lea caz  (Decembrie 2001) a fost Larry Mayes din Indiana acuzat de viol de o casieriţă a unei staţii de benzină care l-a “recunoscut” în instanţă. A executat 18 ani şi 6 luni de închisoare, nevinovat.</a:t>
            </a: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7" name="Picture 3"/>
          <p:cNvPicPr>
            <a:picLocks noGrp="1" noChangeAspect="1" noChangeArrowheads="1"/>
          </p:cNvPicPr>
          <p:nvPr>
            <p:ph idx="1"/>
          </p:nvPr>
        </p:nvPicPr>
        <p:blipFill>
          <a:blip r:embed="rId2"/>
          <a:srcRect/>
          <a:stretch>
            <a:fillRect/>
          </a:stretch>
        </p:blipFill>
        <p:spPr bwMode="auto">
          <a:xfrm>
            <a:off x="0" y="0"/>
            <a:ext cx="109728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85000" lnSpcReduction="20000"/>
          </a:bodyPr>
          <a:lstStyle/>
          <a:p>
            <a:r>
              <a:rPr lang="ro-RO" dirty="0" smtClean="0"/>
              <a:t>FACTORI:</a:t>
            </a:r>
          </a:p>
          <a:p>
            <a:r>
              <a:rPr lang="ro-RO" dirty="0" smtClean="0"/>
              <a:t>Greutatea de identicare a feţei oamenilor din alte rase</a:t>
            </a:r>
          </a:p>
          <a:p>
            <a:r>
              <a:rPr lang="ro-RO" dirty="0" smtClean="0"/>
              <a:t>Vârsta participanţilor: la copii, pragurile de 5 şi 13 ani (presiunea socială, disonanţa cognitivă, incompetenţa cognitivă, supra-confidenţa infantilă, lipsa de responsabilitate)</a:t>
            </a:r>
          </a:p>
          <a:p>
            <a:endParaRPr lang="ro-RO" dirty="0" smtClean="0"/>
          </a:p>
          <a:p>
            <a:r>
              <a:rPr lang="ro-RO" dirty="0" smtClean="0"/>
              <a:t>Vârsta participanţilor: la adulţii peste 60 de ani, este foarte uşor de indus false memorii prin sugestii false care să fie şi susţinute de o supra-confidenţă cu caracter infantil. </a:t>
            </a:r>
          </a:p>
          <a:p>
            <a:pPr>
              <a:buNone/>
            </a:pPr>
            <a:r>
              <a:rPr lang="ro-RO" dirty="0" smtClean="0"/>
              <a:t>Efectul Wright – Stroud (2002) “own age bias”</a:t>
            </a:r>
          </a:p>
          <a:p>
            <a:pPr>
              <a:buNone/>
            </a:pPr>
            <a:endParaRPr lang="ro-RO" dirty="0" smtClean="0"/>
          </a:p>
          <a:p>
            <a:pPr>
              <a:buNone/>
            </a:pPr>
            <a:r>
              <a:rPr lang="ro-RO" dirty="0" smtClean="0"/>
              <a:t>Studiul Jacoby, L.L., Bishara, A.J., Hessels, S., Toth, J.P. (2005) – Aging, subjective experience and cognitive control: Dramatic false remembering by older adults. </a:t>
            </a:r>
            <a:r>
              <a:rPr lang="ro-RO" i="1" dirty="0" smtClean="0"/>
              <a:t>Journal of Experimental Psychology: General, </a:t>
            </a:r>
            <a:r>
              <a:rPr lang="ro-RO" dirty="0" smtClean="0"/>
              <a:t>134: 131-148 (4%, 43% şase de a produce amintiri false)</a:t>
            </a:r>
          </a:p>
          <a:p>
            <a:pPr>
              <a:buNone/>
            </a:pPr>
            <a:endParaRPr 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92500" lnSpcReduction="10000"/>
          </a:bodyPr>
          <a:lstStyle/>
          <a:p>
            <a:pPr>
              <a:buNone/>
            </a:pPr>
            <a:r>
              <a:rPr lang="ro-RO" dirty="0" smtClean="0"/>
              <a:t>Totuşi adulţii peste 60 de ani produc frecvent amintiri adevărate despre evenimentele la care au fost expuşi. Problema specifică este că ei adesea nu îşi mai reamintesc </a:t>
            </a:r>
            <a:r>
              <a:rPr lang="ro-RO" i="1" dirty="0" smtClean="0"/>
              <a:t>contextul sau circumstanţele</a:t>
            </a:r>
            <a:r>
              <a:rPr lang="ro-RO" dirty="0" smtClean="0"/>
              <a:t> în care acea informaţie au stocat-o în LTM. </a:t>
            </a:r>
          </a:p>
          <a:p>
            <a:pPr>
              <a:buNone/>
            </a:pPr>
            <a:endParaRPr lang="ro-RO" dirty="0" smtClean="0"/>
          </a:p>
          <a:p>
            <a:pPr>
              <a:buNone/>
            </a:pPr>
            <a:r>
              <a:rPr lang="ro-RO" dirty="0" smtClean="0"/>
              <a:t>Recomandări la interviuri: </a:t>
            </a:r>
          </a:p>
          <a:p>
            <a:pPr>
              <a:buFontTx/>
              <a:buChar char="-"/>
            </a:pPr>
            <a:r>
              <a:rPr lang="ro-RO" dirty="0" smtClean="0"/>
              <a:t>la copii (sub 13 ani) stocarea memoriei LTM se face mai ales vizual; copiii care au fost solicitaţi </a:t>
            </a:r>
            <a:r>
              <a:rPr lang="ro-RO" i="1" dirty="0" smtClean="0"/>
              <a:t>să deseneze </a:t>
            </a:r>
            <a:r>
              <a:rPr lang="ro-RO" dirty="0" smtClean="0"/>
              <a:t>ceea ce au văzut au generat cu 30% mai mule amintiri corecte decât cei care au vorbit despre un anumit eveniment (Gross, J., Hayne, H. (1999) – Drawing facilitates children’s verb</a:t>
            </a:r>
            <a:r>
              <a:rPr lang="en-US" dirty="0" smtClean="0"/>
              <a:t>a</a:t>
            </a:r>
            <a:r>
              <a:rPr lang="ro-RO" dirty="0" smtClean="0"/>
              <a:t>l reports after long delays. </a:t>
            </a:r>
            <a:r>
              <a:rPr lang="ro-RO" i="1" dirty="0" smtClean="0"/>
              <a:t>Journal of Experimental Psychology: Applied, </a:t>
            </a:r>
            <a:r>
              <a:rPr lang="ro-RO" dirty="0" smtClean="0"/>
              <a:t>5: 265-283.</a:t>
            </a:r>
          </a:p>
          <a:p>
            <a:pPr>
              <a:buFontTx/>
              <a:buChar char="-"/>
            </a:pPr>
            <a:endParaRPr 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a:bodyPr>
          <a:lstStyle/>
          <a:p>
            <a:pPr>
              <a:buNone/>
            </a:pPr>
            <a:r>
              <a:rPr lang="ro-RO" dirty="0" smtClean="0"/>
              <a:t>Recomandări la interviuri: </a:t>
            </a:r>
          </a:p>
          <a:p>
            <a:pPr>
              <a:buFontTx/>
              <a:buChar char="-"/>
            </a:pPr>
            <a:r>
              <a:rPr lang="ro-RO" dirty="0" smtClean="0"/>
              <a:t>- la adulţii peste 60 de ani trebuie să ne asigurăm că nu au fost supuşi sau nu îi supunem unor “misleading suggestions”</a:t>
            </a:r>
          </a:p>
          <a:p>
            <a:pPr>
              <a:buFontTx/>
              <a:buChar char="-"/>
            </a:pPr>
            <a:r>
              <a:rPr lang="ro-RO" dirty="0" smtClean="0"/>
              <a:t>-chestionare detaliată şi precaută pentru a se afla dacă o anumită amintire chiar se referă la evenimentul studiat.</a:t>
            </a:r>
          </a:p>
          <a:p>
            <a:pPr>
              <a:buFontTx/>
              <a:buChar char="-"/>
            </a:pPr>
            <a:endParaRPr lang="ro-RO" dirty="0" smtClean="0"/>
          </a:p>
          <a:p>
            <a:pPr>
              <a:buFontTx/>
              <a:buChar char="-"/>
            </a:pPr>
            <a:endParaRPr 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labilitatea LTM</a:t>
            </a:r>
            <a:br>
              <a:rPr lang="ro-RO" dirty="0" smtClean="0"/>
            </a:br>
            <a:r>
              <a:rPr lang="ro-RO" i="1" dirty="0" smtClean="0"/>
              <a:t>Loftus Fishman Elizabeth</a:t>
            </a:r>
            <a:r>
              <a:rPr lang="ro-RO" dirty="0" smtClean="0"/>
              <a:t/>
            </a:r>
            <a:br>
              <a:rPr lang="ro-RO" dirty="0" smtClean="0"/>
            </a:br>
            <a:endParaRPr lang="en-US" dirty="0"/>
          </a:p>
        </p:txBody>
      </p:sp>
      <p:sp>
        <p:nvSpPr>
          <p:cNvPr id="3" name="Content Placeholder 2"/>
          <p:cNvSpPr>
            <a:spLocks noGrp="1"/>
          </p:cNvSpPr>
          <p:nvPr>
            <p:ph idx="1"/>
          </p:nvPr>
        </p:nvSpPr>
        <p:spPr>
          <a:xfrm>
            <a:off x="0" y="1142984"/>
            <a:ext cx="9144000" cy="5715016"/>
          </a:xfrm>
        </p:spPr>
        <p:txBody>
          <a:bodyPr>
            <a:normAutofit fontScale="85000" lnSpcReduction="10000"/>
          </a:bodyPr>
          <a:lstStyle/>
          <a:p>
            <a:r>
              <a:rPr lang="ro-RO" dirty="0" smtClean="0"/>
              <a:t>FACTORI:</a:t>
            </a:r>
          </a:p>
          <a:p>
            <a:pPr>
              <a:buNone/>
            </a:pPr>
            <a:r>
              <a:rPr lang="ro-RO" dirty="0" smtClean="0"/>
              <a:t>Anxietatea şi efectul “weapon focus”</a:t>
            </a:r>
          </a:p>
          <a:p>
            <a:pPr>
              <a:buNone/>
            </a:pPr>
            <a:endParaRPr lang="ro-RO" dirty="0" smtClean="0"/>
          </a:p>
          <a:p>
            <a:pPr>
              <a:buNone/>
            </a:pPr>
            <a:r>
              <a:rPr lang="ro-RO" dirty="0" smtClean="0"/>
              <a:t>Loftus, E.F. (1979) - </a:t>
            </a:r>
            <a:r>
              <a:rPr lang="ro-RO" i="1" dirty="0" smtClean="0"/>
              <a:t>Eyewitness testimony. </a:t>
            </a:r>
            <a:r>
              <a:rPr lang="ro-RO" dirty="0" smtClean="0"/>
              <a:t>Harvard University Press, Cambridge, MA.</a:t>
            </a:r>
          </a:p>
          <a:p>
            <a:pPr>
              <a:buNone/>
            </a:pPr>
            <a:r>
              <a:rPr lang="ro-RO" dirty="0" smtClean="0"/>
              <a:t>Loftus, E.F., Loftus, G.R., Messo, J. (1987) – Some facts about “weapons focus”. </a:t>
            </a:r>
            <a:r>
              <a:rPr lang="ro-RO" i="1" dirty="0" smtClean="0"/>
              <a:t>Law and Human Behaviour, </a:t>
            </a:r>
            <a:r>
              <a:rPr lang="ro-RO" dirty="0" smtClean="0"/>
              <a:t>11:55-62.</a:t>
            </a:r>
          </a:p>
          <a:p>
            <a:pPr>
              <a:buNone/>
            </a:pPr>
            <a:r>
              <a:rPr lang="ro-RO" dirty="0" smtClean="0"/>
              <a:t> (identificare corectă 50% în cazul lipsei efectului, 33% în cazul existenţei acestuia).</a:t>
            </a:r>
          </a:p>
          <a:p>
            <a:pPr>
              <a:buNone/>
            </a:pPr>
            <a:endParaRPr lang="ro-RO" dirty="0" smtClean="0"/>
          </a:p>
          <a:p>
            <a:pPr>
              <a:buNone/>
            </a:pPr>
            <a:r>
              <a:rPr lang="ro-RO" dirty="0" smtClean="0"/>
              <a:t>efectul, studiat anterior în laborator, a fost contestat ca fiind lipsit de “realism monden” de către </a:t>
            </a:r>
          </a:p>
          <a:p>
            <a:pPr>
              <a:buNone/>
            </a:pPr>
            <a:r>
              <a:rPr lang="ro-RO" dirty="0" smtClean="0"/>
              <a:t>Valentine, T, Pickeringm A., Darling, S. (2003) – Characteristics of eyewitness identification that predict the outcome of real line-ups. </a:t>
            </a:r>
            <a:r>
              <a:rPr lang="ro-RO" i="1" dirty="0" smtClean="0"/>
              <a:t>Applied Cognitive Psychology, </a:t>
            </a:r>
            <a:r>
              <a:rPr lang="ro-RO" dirty="0" smtClean="0"/>
              <a:t>17: 969-993. </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3095</TotalTime>
  <Words>6172</Words>
  <Application>Microsoft Office PowerPoint</Application>
  <PresentationFormat>On-screen Show (4:3)</PresentationFormat>
  <Paragraphs>711</Paragraphs>
  <Slides>162</Slides>
  <Notes>1</Notes>
  <HiddenSlides>0</HiddenSlides>
  <MMClips>0</MMClips>
  <ScaleCrop>false</ScaleCrop>
  <HeadingPairs>
    <vt:vector size="4" baseType="variant">
      <vt:variant>
        <vt:lpstr>Theme</vt:lpstr>
      </vt:variant>
      <vt:variant>
        <vt:i4>1</vt:i4>
      </vt:variant>
      <vt:variant>
        <vt:lpstr>Slide Titles</vt:lpstr>
      </vt:variant>
      <vt:variant>
        <vt:i4>162</vt:i4>
      </vt:variant>
    </vt:vector>
  </HeadingPairs>
  <TitlesOfParts>
    <vt:vector size="163" baseType="lpstr">
      <vt:lpstr>Apex</vt:lpstr>
      <vt:lpstr>PSIHOSOCIOLOGIA MEDIULUI SI TEHNICI DE ANCHETA </vt:lpstr>
      <vt:lpstr>PROCESELE SENZORIALE</vt:lpstr>
      <vt:lpstr>Natura şi conţinutul senzaţiei</vt:lpstr>
      <vt:lpstr>Natura si continutul senzatiei</vt:lpstr>
      <vt:lpstr>Slide 5</vt:lpstr>
      <vt:lpstr>Legile sensibilitatii</vt:lpstr>
      <vt:lpstr>Legile psihofizice ale senzatiilor</vt:lpstr>
      <vt:lpstr>legile psihofiziologice ale senzatiilor</vt:lpstr>
      <vt:lpstr>legi socioculturale ale sensibilitatii  (proprii speciei noastre) </vt:lpstr>
      <vt:lpstr> TIPURI DE SENZATII</vt:lpstr>
      <vt:lpstr>Analizorul optic si senzatiile vizuale</vt:lpstr>
      <vt:lpstr>Slide 12</vt:lpstr>
      <vt:lpstr>analizorul cutanat si senzatiile tactilo-termice</vt:lpstr>
      <vt:lpstr>analizorul cutanat si senzatiile tactilo-termice</vt:lpstr>
      <vt:lpstr>analizorul cutanat si senzatiile tactilo-termice</vt:lpstr>
      <vt:lpstr>analizorul cutanat si senzatiile tactilo-termice</vt:lpstr>
      <vt:lpstr>Slide 17</vt:lpstr>
      <vt:lpstr>Slide 18</vt:lpstr>
      <vt:lpstr>Slide 19</vt:lpstr>
      <vt:lpstr>analizorul optic si senzatiile vizuale</vt:lpstr>
      <vt:lpstr>analizorul  auditiv si  senzatiile  auditive</vt:lpstr>
      <vt:lpstr>Slide 22</vt:lpstr>
      <vt:lpstr>analizorul vestibular si senzatiile spatiale</vt:lpstr>
      <vt:lpstr>Slide 24</vt:lpstr>
      <vt:lpstr>analizatorul olfactiv si senzatiile olfactive</vt:lpstr>
      <vt:lpstr>Slide 26</vt:lpstr>
      <vt:lpstr>analizorul gustativ si senzatiile gustative</vt:lpstr>
      <vt:lpstr>analizatorul si senzatiile proprioceptiv-kinestezice</vt:lpstr>
      <vt:lpstr>analizatorul si senzatiile organice (interoceptia)</vt:lpstr>
      <vt:lpstr>senzatiile algice  (de durere fizica)</vt:lpstr>
      <vt:lpstr>Percepţia din punct de vedere reflexiv percepţia – este un model subiectiv intern</vt:lpstr>
      <vt:lpstr>Percepţia din punct de vedere informaţional percepţia – este un model informaţional intern</vt:lpstr>
      <vt:lpstr>trăsăturile percepţiei</vt:lpstr>
      <vt:lpstr>Legile percepţiei</vt:lpstr>
      <vt:lpstr>Fazele percepţiei</vt:lpstr>
      <vt:lpstr>Legea bunei forme</vt:lpstr>
      <vt:lpstr>Legea omogenitatii – “Pragnanz”</vt:lpstr>
      <vt:lpstr>Legea destinului comun - similaritatii</vt:lpstr>
      <vt:lpstr>Legea proximitatii</vt:lpstr>
      <vt:lpstr>Legea continuitatii</vt:lpstr>
      <vt:lpstr>factorii interni de care depinde percepţia</vt:lpstr>
      <vt:lpstr>Perceptia si interpretarea asocierea constienta/inconstienta a unor engrame ce corespund senzatiilor</vt:lpstr>
      <vt:lpstr>REPREZENTAREA</vt:lpstr>
      <vt:lpstr>legătura între percepţie şi reprezentare</vt:lpstr>
      <vt:lpstr>reprezentarea ca şi caracter adaptativ al speciilor</vt:lpstr>
      <vt:lpstr>GÂNDIREA</vt:lpstr>
      <vt:lpstr>atribute ale gândirii</vt:lpstr>
      <vt:lpstr>structura psihologică internă a gândirii</vt:lpstr>
      <vt:lpstr>tipuri de operaţii în procesul de gândire</vt:lpstr>
      <vt:lpstr>dezvoltarea ontogenetică a operaţiilor gândirii (Piaget)</vt:lpstr>
      <vt:lpstr>forme modale de procesare a informaţiei la nivelul gândirii</vt:lpstr>
      <vt:lpstr>forme modale de procesare a informaţiei la nivelul gândirii</vt:lpstr>
      <vt:lpstr>Gândirea ca modalitate de rezolvare a problemelor</vt:lpstr>
      <vt:lpstr>Slide 54</vt:lpstr>
      <vt:lpstr>Gândirea ca proces decizional</vt:lpstr>
      <vt:lpstr>Gândirea ca proces de teoretizare</vt:lpstr>
      <vt:lpstr>IMAGINATIA</vt:lpstr>
      <vt:lpstr>IMAGINAŢIA</vt:lpstr>
      <vt:lpstr>Atributele imaginaţiei</vt:lpstr>
      <vt:lpstr>Imaginaţia şi mecanismele ei neurofiziologice</vt:lpstr>
      <vt:lpstr>Formele imaginaţiei</vt:lpstr>
      <vt:lpstr>MEMORIA</vt:lpstr>
      <vt:lpstr>Multi-store model of memory Atkinson-Shiffrin model (1968) </vt:lpstr>
      <vt:lpstr>STM LTM</vt:lpstr>
      <vt:lpstr>STM and Joseph Jacobs (1887) – G.A. Miller (1956) – Herb Simon (1974)</vt:lpstr>
      <vt:lpstr>Deosebirea de codare între  STM şi LTM – Baddeley (1966)</vt:lpstr>
      <vt:lpstr>STM</vt:lpstr>
      <vt:lpstr>LTM – “knowing this” and “knowing how” LTM declarativă şi procedurală Cohen and Squire (1980)</vt:lpstr>
      <vt:lpstr>Analiza SWOT a modelului multi-store al memoriei</vt:lpstr>
      <vt:lpstr>Working memory model (for STM) Alan Baddeley, Graham Hitch (1974)</vt:lpstr>
      <vt:lpstr>Working memory model  Alan Baddeley, Graham Hitch (1974)</vt:lpstr>
      <vt:lpstr>Working memory model  Alan Baddeley, Graham Hitch (1974)</vt:lpstr>
      <vt:lpstr>Working memory model  Alan Baddeley, Graham Hitch (1974)</vt:lpstr>
      <vt:lpstr>Bimomodularitatea  schemei vizual-spaţiale  Klauer and Zhao (2004)</vt:lpstr>
      <vt:lpstr>Bimomodularitatea  schemei vizual-spaţiale  Smith and Jonides (1997)</vt:lpstr>
      <vt:lpstr>Bimomodularitatea  schemei vizual-spaţiale  diferenţe între sexe Richardson (1994) Montello (1999)</vt:lpstr>
      <vt:lpstr>Lucruri necunoscute încă despre schema vizual-spaţială</vt:lpstr>
      <vt:lpstr>funcţiile executivului central (Miyake et al. 2000)</vt:lpstr>
      <vt:lpstr>Slide 79</vt:lpstr>
      <vt:lpstr>The Stroop Task Can  Teach Us About:</vt:lpstr>
      <vt:lpstr>Slide 81</vt:lpstr>
      <vt:lpstr>Slide 82</vt:lpstr>
      <vt:lpstr>Slide 83</vt:lpstr>
      <vt:lpstr>Slide 84</vt:lpstr>
      <vt:lpstr>Variations</vt:lpstr>
      <vt:lpstr>trei tipuri de sindrom disexecutiv Struss, Alexander (2007)</vt:lpstr>
      <vt:lpstr>utilitatea mondenă a memoriei lucrative STM</vt:lpstr>
      <vt:lpstr>lipsuri în cercetarea  “working memory”</vt:lpstr>
      <vt:lpstr>Structura semantică a  LTM declarative Allan M. Collins, Ross M. Quillian (1969)</vt:lpstr>
      <vt:lpstr>Structura semantică a  LTM declarative Allan M. Collins, Ross M. Quillian (1969)</vt:lpstr>
      <vt:lpstr>Structura semantică a  LTM declarative Allan M. Collins, Ross M. Quillian (1969) schemas and mind maps</vt:lpstr>
      <vt:lpstr>labilitatea LTM Loftus Fishman Elizabeth </vt:lpstr>
      <vt:lpstr>labilitatea LTM Loftus Fishman Elizabeth </vt:lpstr>
      <vt:lpstr>labilitatea LTM Loftus Fishman Elizabeth </vt:lpstr>
      <vt:lpstr>Slide 95</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labilitatea LTM Loftus Fishman Elizabeth </vt:lpstr>
      <vt:lpstr> labilitatea LTM şi structura semantică a memoriei </vt:lpstr>
      <vt:lpstr> labilitatea LTM şi structura semantică a memoriei </vt:lpstr>
      <vt:lpstr> labilitatea LTM şi structura semantică a memoriei </vt:lpstr>
      <vt:lpstr> labilitatea LTM şi structura semantică a memoriei </vt:lpstr>
      <vt:lpstr>enhanced cognitive interview</vt:lpstr>
      <vt:lpstr>Forme neasociative de învăţare</vt:lpstr>
      <vt:lpstr>MEMORIA SI CREIERUL</vt:lpstr>
      <vt:lpstr>O conceptie fiziologica asupra memoriei</vt:lpstr>
      <vt:lpstr>LTM recentă – LTM permanentă</vt:lpstr>
      <vt:lpstr>Mecanismele stocării memoriei</vt:lpstr>
      <vt:lpstr>Mecanismele stocării memoriei</vt:lpstr>
      <vt:lpstr>Memoria şi sistemul limbic (memoria şi emoţiile – afectul)</vt:lpstr>
      <vt:lpstr>Afectarea STM, LTM recentă, LTM permanentă</vt:lpstr>
      <vt:lpstr>MECANISMELE CEREBRALE SI INVATAREA Karl Lashley echipotentialitatea si actiunea masei  1890-1958</vt:lpstr>
      <vt:lpstr>MECANISMELE CEREBRALE SI INVATAREA Karl Lashley echipotentialitatea si actiunea masei  1890-1958</vt:lpstr>
      <vt:lpstr>LIMBAJUL</vt:lpstr>
      <vt:lpstr>Comunicarea verbala</vt:lpstr>
      <vt:lpstr>Comunicarea verbală şi non-verbală</vt:lpstr>
      <vt:lpstr>Comunicare verbală</vt:lpstr>
      <vt:lpstr>7-38-55 % rule </vt:lpstr>
      <vt:lpstr>Metacomunicare verbală – “circumspeech”</vt:lpstr>
      <vt:lpstr>Metacomunicarea, “circumspeech”</vt:lpstr>
      <vt:lpstr>Metacomunicarea, “circumspeech”</vt:lpstr>
      <vt:lpstr>Metacomunicarea, “circumspeech”</vt:lpstr>
      <vt:lpstr>Metacomunicarea, “circumspeech”</vt:lpstr>
      <vt:lpstr>Metacomunicarea, “circumspeech”</vt:lpstr>
      <vt:lpstr>Metacomunicarea, “circumspeech”</vt:lpstr>
      <vt:lpstr>Rolul general al comunicării</vt:lpstr>
      <vt:lpstr>EMOTIILE/AFECTIVITATEA</vt:lpstr>
      <vt:lpstr>COGNIŢIA ŞI EMOŢIA Stanley Schachter, Jerome E. Singer (1922 – 1997 / n. 1957)</vt:lpstr>
      <vt:lpstr>AUTOCONTROLUL, RECOMPENSA ÎNTÂRZIATĂ Walter Mischel n. 1930</vt:lpstr>
      <vt:lpstr>Interacţiuni sociale şi emoţiile (Taylor, Bagby, Parker, 1999)</vt:lpstr>
      <vt:lpstr>Slide 140</vt:lpstr>
      <vt:lpstr>Agresivitatea umană</vt:lpstr>
      <vt:lpstr>Agresivitatea umană</vt:lpstr>
      <vt:lpstr>Slide 143</vt:lpstr>
      <vt:lpstr>Anxietatea</vt:lpstr>
      <vt:lpstr>Anxietatea</vt:lpstr>
      <vt:lpstr>Anxietatea</vt:lpstr>
      <vt:lpstr>Stressul</vt:lpstr>
      <vt:lpstr>Slide 148</vt:lpstr>
      <vt:lpstr>Stress-ul</vt:lpstr>
      <vt:lpstr>Stress-ul</vt:lpstr>
      <vt:lpstr>Stress-ul</vt:lpstr>
      <vt:lpstr>Stress-ul</vt:lpstr>
      <vt:lpstr>Stress-ul modelul tranzacţional  Karnefski, Kraaj, Spinhoven, 2001</vt:lpstr>
      <vt:lpstr>Stress-ul ipoteze mediatoare şi moderatoare</vt:lpstr>
      <vt:lpstr>Stress-ul efectele variabilelor nevrozismului şi procesului cognitiv asupra stressului rezultat Matthews, Derryberry, 2000</vt:lpstr>
      <vt:lpstr>Stress-ul</vt:lpstr>
      <vt:lpstr>Stress-ul</vt:lpstr>
      <vt:lpstr>Stress-ul</vt:lpstr>
      <vt:lpstr>MOTIVATIA</vt:lpstr>
      <vt:lpstr>Slide 160</vt:lpstr>
      <vt:lpstr>Slide 161</vt:lpstr>
      <vt:lpstr>Slide 162</vt:lpstr>
    </vt:vector>
  </TitlesOfParts>
  <Company>transsilvanica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PSIHOSOCIOLOGIA MEDIULUI SI TEHNICI DE ANCHETA </dc:title>
  <dc:creator>alexandru</dc:creator>
  <cp:lastModifiedBy>sabin</cp:lastModifiedBy>
  <cp:revision>353</cp:revision>
  <dcterms:created xsi:type="dcterms:W3CDTF">2010-02-14T12:20:21Z</dcterms:created>
  <dcterms:modified xsi:type="dcterms:W3CDTF">2010-04-26T10:49:16Z</dcterms:modified>
</cp:coreProperties>
</file>